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300" r:id="rId4"/>
    <p:sldId id="327" r:id="rId5"/>
    <p:sldId id="262" r:id="rId6"/>
    <p:sldId id="284" r:id="rId7"/>
    <p:sldId id="292" r:id="rId8"/>
    <p:sldId id="285" r:id="rId9"/>
    <p:sldId id="259" r:id="rId10"/>
    <p:sldId id="302" r:id="rId11"/>
    <p:sldId id="333" r:id="rId12"/>
    <p:sldId id="260" r:id="rId13"/>
    <p:sldId id="261" r:id="rId14"/>
    <p:sldId id="293" r:id="rId15"/>
    <p:sldId id="316" r:id="rId16"/>
    <p:sldId id="334" r:id="rId17"/>
    <p:sldId id="263" r:id="rId18"/>
    <p:sldId id="264" r:id="rId19"/>
    <p:sldId id="275" r:id="rId20"/>
    <p:sldId id="276" r:id="rId21"/>
    <p:sldId id="318" r:id="rId22"/>
    <p:sldId id="335" r:id="rId23"/>
    <p:sldId id="265" r:id="rId24"/>
    <p:sldId id="296" r:id="rId25"/>
    <p:sldId id="341" r:id="rId26"/>
    <p:sldId id="309" r:id="rId27"/>
    <p:sldId id="313" r:id="rId28"/>
    <p:sldId id="266" r:id="rId29"/>
    <p:sldId id="267" r:id="rId30"/>
    <p:sldId id="268" r:id="rId31"/>
    <p:sldId id="269" r:id="rId32"/>
    <p:sldId id="270" r:id="rId33"/>
    <p:sldId id="319" r:id="rId34"/>
    <p:sldId id="324" r:id="rId35"/>
    <p:sldId id="322" r:id="rId36"/>
    <p:sldId id="339" r:id="rId37"/>
    <p:sldId id="274" r:id="rId38"/>
    <p:sldId id="298" r:id="rId39"/>
    <p:sldId id="277" r:id="rId40"/>
    <p:sldId id="297" r:id="rId41"/>
    <p:sldId id="279" r:id="rId42"/>
    <p:sldId id="326" r:id="rId43"/>
    <p:sldId id="340" r:id="rId44"/>
    <p:sldId id="286" r:id="rId45"/>
    <p:sldId id="287" r:id="rId46"/>
    <p:sldId id="289" r:id="rId47"/>
    <p:sldId id="294" r:id="rId48"/>
    <p:sldId id="288" r:id="rId49"/>
    <p:sldId id="295" r:id="rId50"/>
    <p:sldId id="290" r:id="rId51"/>
    <p:sldId id="291" r:id="rId52"/>
    <p:sldId id="299" r:id="rId53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10119" initials="p" lastIdx="2" clrIdx="0">
    <p:extLst>
      <p:ext uri="{19B8F6BF-5375-455C-9EA6-DF929625EA0E}">
        <p15:presenceInfo xmlns:p15="http://schemas.microsoft.com/office/powerpoint/2012/main" userId="pol1011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47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AD2F7-171D-46C0-BCE6-FD6C506A0B9C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nb-NO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424A-E659-4121-B27E-AB597638A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28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Faktory účinnosti psychoterapie</a:t>
            </a:r>
          </a:p>
          <a:p>
            <a:r>
              <a:rPr lang="cs-CZ" dirty="0"/>
              <a:t>Podle Klause Graweho</a:t>
            </a:r>
          </a:p>
          <a:p>
            <a:r>
              <a:rPr lang="cs-CZ" dirty="0"/>
              <a:t>TERAPEUTICKÝ</a:t>
            </a:r>
            <a:r>
              <a:rPr lang="cs-CZ" baseline="0" dirty="0"/>
              <a:t> VZTAH – VYJASNĚNÍ MOTIVACE – AKTIVACE ZDROJŮ – AKTUALIZACE PROBLÉMŮ – ZVLÁDÁNÍ PROBLÉMŮ</a:t>
            </a:r>
            <a:endParaRPr lang="nb-NO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424A-E659-4121-B27E-AB597638A84F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55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  <a:p>
            <a:r>
              <a:rPr lang="cs-CZ" dirty="0"/>
              <a:t>Vzpomínky – Postoje, humor – Dovednosti, schopnosti – Vize, cíle, nápady – Zájmy, koníčky – Relax, vzhled – Přátelé, sousedi, angažovanost – Partnerka, rodinní příslušníci – Terapeutický vztah – Ekonomická stabilita – Zdraví – Práce, volný čas, příroda</a:t>
            </a:r>
            <a:endParaRPr lang="nb-NO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424A-E659-4121-B27E-AB597638A84F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72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17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09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84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47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70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77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73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98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39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9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86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73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4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74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80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E0D8-E8E9-463D-9FC3-8A578FE83145}" type="datetimeFigureOut">
              <a:rPr lang="de-DE" smtClean="0"/>
              <a:pPr/>
              <a:t>01.10.2019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0FD490-6F16-46B7-B400-9CAAA5EB0A1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17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F2B94-E9AA-40B7-9474-230C69096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Program</a:t>
            </a:r>
            <a:br>
              <a:rPr lang="cs-CZ" dirty="0"/>
            </a:br>
            <a:r>
              <a:rPr lang="cs-CZ" dirty="0"/>
              <a:t>sebeřízení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88B96E-13E6-4FB5-BEA1-5D014BD48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96958"/>
          </a:xfrm>
        </p:spPr>
        <p:txBody>
          <a:bodyPr>
            <a:normAutofit/>
          </a:bodyPr>
          <a:lstStyle/>
          <a:p>
            <a:r>
              <a:rPr lang="cs-CZ" sz="2100" dirty="0"/>
              <a:t>Pro osoby, které se dopustily násilí</a:t>
            </a:r>
            <a:br>
              <a:rPr lang="cs-CZ" sz="2100" dirty="0"/>
            </a:br>
            <a:r>
              <a:rPr lang="cs-CZ" sz="2100" dirty="0"/>
              <a:t>nebo sexuálně motivovaných TČ</a:t>
            </a:r>
            <a:endParaRPr lang="de-DE" sz="21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3F3CD4-72B2-46E3-9F81-09B79962B74B}"/>
              </a:ext>
            </a:extLst>
          </p:cNvPr>
          <p:cNvSpPr/>
          <p:nvPr/>
        </p:nvSpPr>
        <p:spPr>
          <a:xfrm>
            <a:off x="622854" y="4187688"/>
            <a:ext cx="4161182" cy="241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Ivan Br</a:t>
            </a:r>
            <a:r>
              <a:rPr lang="de-DE" sz="2000" b="1" dirty="0">
                <a:solidFill>
                  <a:schemeClr val="tx1"/>
                </a:solidFill>
                <a:latin typeface="Arial Narrow" panose="020B0606020202030204" pitchFamily="34" charset="0"/>
                <a:ea typeface="Yu Mincho Light" panose="02020300000000000000" pitchFamily="18" charset="-128"/>
              </a:rPr>
              <a:t>čina</a:t>
            </a:r>
            <a:endParaRPr lang="de-D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de-DE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iplom</a:t>
            </a:r>
            <a:r>
              <a:rPr 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ovaný p</a:t>
            </a:r>
            <a:r>
              <a:rPr lang="de-D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sycholog,</a:t>
            </a:r>
          </a:p>
          <a:p>
            <a:pPr algn="ctr">
              <a:spcAft>
                <a:spcPts val="1200"/>
              </a:spcAft>
            </a:pPr>
            <a:r>
              <a:rPr 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lang="de-D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sychoterapeut (</a:t>
            </a:r>
            <a:r>
              <a:rPr 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KBT</a:t>
            </a:r>
            <a:r>
              <a:rPr lang="de-D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Sociálně terapeutický oddíl</a:t>
            </a:r>
            <a:endParaRPr lang="de-DE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Věznice</a:t>
            </a:r>
            <a:r>
              <a:rPr lang="de-D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Brandenburg an der Havel</a:t>
            </a:r>
          </a:p>
          <a:p>
            <a:pPr algn="ctr"/>
            <a:endParaRPr lang="de-DE" dirty="0">
              <a:latin typeface="Arial Narrow" panose="020B0606020202030204" pitchFamily="34" charset="0"/>
            </a:endParaRPr>
          </a:p>
          <a:p>
            <a:pPr algn="ctr"/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8FBDBE97-6ADA-44A1-99FF-4A0A886EAF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759359"/>
            <a:ext cx="3505299" cy="72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6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32BDE-4C82-4CE1-9B3C-1FBC4EC8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17124-5047-450D-A20F-4931E3BC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 vs. pachatelé násilných TČ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v programu / cíle programu sebeřízení</a:t>
            </a:r>
            <a:endParaRPr lang="de-DE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klima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56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DC34C-C5D2-4226-8978-05E0B4A9C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v programu / cíle programu sebeřízení</a:t>
            </a:r>
            <a:r>
              <a:rPr lang="de-DE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670A0C-7861-46BB-85A0-377EDA2CC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2D29-940C-48D3-B4F2-A84C5954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Rozdíly mezi programy pro pachatele sexuálně motivovaných a násilných TČ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F85FC-C157-4F32-8CF8-2726E4C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0835"/>
            <a:ext cx="8596668" cy="400052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Programy jsou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 velké části identické.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Modul „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Zvládání hněvu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není součástí programu pro pachatele sexuálně motivovaných TČ (pachatelé znásilnění / sexuálně motivovaných vražd tento modul absolvují ve speciální skupině.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Modul „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Sexualit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není součástí programu pro pachatele násilných TČ.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Používají se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různé příklady.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Lektoři identifikují různé skupinové a terapeutické konstelace (především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osobnosti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příslušnými hodnotami, cíli, potřebami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postoji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7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95607-65E2-4F4D-BEBD-2F943780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 programu sebeřízení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E12B7-0A57-421D-8C9D-F989B6AE9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235"/>
            <a:ext cx="8596668" cy="4610127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Vývoj prosociálních postojů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osobně naplněného životního stylu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(GLM)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Kriminogenní potřeby účastníků se zpracovávají nástroji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KBT.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Metodická pestrost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Kdo léčí, má pravdu.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Vyjasnění osobních životních cílů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(GLM)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zdůraznění souvislostí mezi těmito cíli a vlastním (trestným) chováním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Identifikují se styly myšlení, cítění a chování, které podporují deliktní chování nebo jsou jinak škodlivé, a vytvoří se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proso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ciální a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lternativ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Zaměřuje se na pachatele se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středním až vysokým rizikem,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resp.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kriminogenními potřebami.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940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0D5A7-3C22-401A-B860-E53FEA95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 programu sebeřízení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0DC16B-B9DB-4737-AE81-F7B26CE8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1479"/>
            <a:ext cx="8596668" cy="4649884"/>
          </a:xfrm>
        </p:spPr>
        <p:txBody>
          <a:bodyPr/>
          <a:lstStyle/>
          <a:p>
            <a:pPr lvl="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Program má pomoci stanovit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výhody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související s prosociálním /nekriminálním chováním a náklady disociálního/prokriminálního chování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analýza nákladů a přínosů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Program se kontinuálně vyvíjí díky osobním zkušenostem lektorů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díky výzkumům / odborné literatuře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Co funguje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6C530-E2AA-42A3-8E9C-94A81D14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54" y="637735"/>
            <a:ext cx="8596668" cy="13208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5213-5547-4AD5-81BE-E058EF94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 vs. pachatelé násilných TČ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v programu / cíle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klima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79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DC34C-C5D2-4226-8978-05E0B4A9C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670A0C-7861-46BB-85A0-377EDA2CC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90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775D8-7505-443A-88D1-E8D387B3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DD53-0D06-46C6-B344-70F8A08A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9"/>
            <a:ext cx="8596668" cy="434508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cionární program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muže s násilnou a/nebo 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dissexuální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minulostí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Společný terapeutický proces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Zázemí by mělo být ideálně uspořádané tak, aby účastníci mohli své trestné chování zpracovávat v „sociálně terapeutickém prostředí“.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Interdis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ciplinární tým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sycholog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ů, sociálních pracovníků a zaměstnanců vězeňské služby (subjektivní pořadí…)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70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5819A-1A67-468D-9046-B1D99C88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13418-126D-41CB-9569-194C02BD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3" y="1497497"/>
            <a:ext cx="8782879" cy="4739102"/>
          </a:xfrm>
        </p:spPr>
        <p:txBody>
          <a:bodyPr/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skládá 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terapeutických modulů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které se zaměřují na specifické problémy související s (sexuálně) násilným chováním nebo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zneužíváním.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Sezení trvají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hodiny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konají se dvakrát týdně; celý program trvá zhruba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18 měsíců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 2 sezeních týdně.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Každá skupina se může skládat z max.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účastníků.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Program by měli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(ideálně)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vést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lektoři s odpovídající terapeutickou zkušeností.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sz="2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600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5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0F231-959E-4E7E-BDDF-D81F6DDF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7201C1-7A59-4172-B51C-7757C9E3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4"/>
            <a:ext cx="8596668" cy="432165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Program sebeřízení se na základě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manuálu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věnuje určitým problematickým oblastem a zaměřuje se na dosažení konkrétních terapeutických cílů.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základě manuálu skupina probere zásadní kriminogenní faktory, kterým se věnuje dostatek pozornosti (zabrání se terapeutickému „driftingu“).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Nicméně v závislosti na průběhu a individuálních skupinových rysech může být užitečné se od manuálu „flexibilně“ odchylovat.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de-DE" dirty="0"/>
          </a:p>
          <a:p>
            <a:pPr algn="just"/>
            <a:endParaRPr lang="de-DE" i="1" dirty="0"/>
          </a:p>
          <a:p>
            <a:pPr algn="just"/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3315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7D71473-CDBB-4146-87AC-73E1D628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491408"/>
            <a:ext cx="8596668" cy="2896440"/>
          </a:xfrm>
        </p:spPr>
        <p:txBody>
          <a:bodyPr>
            <a:normAutofit fontScale="90000"/>
          </a:bodyPr>
          <a:lstStyle/>
          <a:p>
            <a:pPr algn="r"/>
            <a:br>
              <a:rPr lang="de-DE" i="1" dirty="0"/>
            </a:br>
            <a:r>
              <a:rPr lang="cs-CZ" i="1" dirty="0"/>
              <a:t>Program sebeřízení</a:t>
            </a:r>
            <a:br>
              <a:rPr lang="de-DE" i="1" dirty="0"/>
            </a:br>
            <a:br>
              <a:rPr lang="de-DE" i="1" dirty="0"/>
            </a:b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Sexu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álně motivované TČ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 (SMP-S)</a:t>
            </a:r>
            <a:br>
              <a:rPr lang="de-DE" i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Násilné TČ </a:t>
            </a:r>
            <a:r>
              <a:rPr lang="de-DE" i="1" dirty="0">
                <a:solidFill>
                  <a:schemeClr val="bg2">
                    <a:lumMod val="50000"/>
                  </a:schemeClr>
                </a:solidFill>
              </a:rPr>
              <a:t>(SMP-G)</a:t>
            </a:r>
            <a:br>
              <a:rPr lang="de-DE" i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i="1" dirty="0"/>
            </a:br>
            <a:endParaRPr lang="de-DE" i="1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77CAEF-509F-45F0-BE31-95FF218EB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de-DE" i="1" dirty="0"/>
          </a:p>
          <a:p>
            <a:pPr algn="ctr"/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106535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0979A-8C0A-4039-AE3C-BD1A44B9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95EB7-B6B9-466A-A477-27A15E93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765"/>
            <a:ext cx="8917240" cy="442459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Proces změny nekončí zpracováním určitých terapeutických úkolů – spíše se jedná o „plynulý stav dalšího vývoje“. Proto by se měly probírat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aktu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ální události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cílem prohloubit znalosti a upevnit si nově nabyté styly chování a postoje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aktualizace problémů / zvládání problémů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Účastníci tak terapii prožívají živěji a reálněji.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Probírání osobních událostí / problémů ve skupině dává možnost neustálého individuálního vývoje, ale i možnost zpracovat a podporovat skupinové procesy (jako vzájemnou empatii, vzájemnou důvěru).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6C530-E2AA-42A3-8E9C-94A81D14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54" y="637735"/>
            <a:ext cx="8596668" cy="13208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5213-5547-4AD5-81BE-E058EF94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 vs. pachatelé násilných TČ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v programu / cíle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klima</a:t>
            </a:r>
            <a:endParaRPr lang="de-DE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0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DC34C-C5D2-4226-8978-05E0B4A9C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670A0C-7861-46BB-85A0-377EDA2CC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klima</a:t>
            </a:r>
            <a:endParaRPr lang="de-DE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9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9090B-BE1F-4186-A6BE-5BE3381F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AF9301-E2C3-4922-BBC2-70F64C55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74" y="1784868"/>
            <a:ext cx="8782878" cy="4692720"/>
          </a:xfrm>
        </p:spPr>
        <p:txBody>
          <a:bodyPr/>
          <a:lstStyle/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Efektivit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sychoterapie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nevyplývá z terapeutických metod (terapeutického směru / metodiky / „manuálu“ atd.), ale spíše z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kvality terapeutického vztahu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sychoterap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eutický výzkum; účinné mechanismy terapie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 samozřejmě platí i pro terapii odsouzených.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Specifické problematiky ve výkonu trestu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Značně velký rozdíl v rozložení moci mezi účastníkem a lektorem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Velká nedůvěra na obou stranách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2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B691A-D966-4C06-B151-23917992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6DE44E-F7BC-4271-8E71-3DCA00FE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4905"/>
            <a:ext cx="8596668" cy="4606457"/>
          </a:xfrm>
        </p:spPr>
        <p:txBody>
          <a:bodyPr/>
          <a:lstStyle/>
          <a:p>
            <a:r>
              <a:rPr lang="de-DE" dirty="0">
                <a:highlight>
                  <a:srgbClr val="FFFF00"/>
                </a:highlight>
              </a:rPr>
              <a:t> </a:t>
            </a:r>
            <a:endParaRPr lang="de-DE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B3ED9B-A213-474F-AA21-277AC6E1E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9" y="563199"/>
            <a:ext cx="7919884" cy="56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57A604-EA4E-48CE-A390-472AC8D79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545690"/>
            <a:ext cx="8250494" cy="55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3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ACCB9A-9462-4C4A-B70E-9BF047375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8" y="489097"/>
            <a:ext cx="8123275" cy="54651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CEB749-DEE5-4472-81BF-BFD163D3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5" y="281761"/>
            <a:ext cx="8293396" cy="58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9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71A3CC9-1737-40AC-830D-C7E1895D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718887"/>
            <a:ext cx="8893277" cy="54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457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AE9C4-2EDB-4380-95A3-05B7EDAA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DF251-078D-4AA5-BA42-2526944C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4487"/>
            <a:ext cx="8440162" cy="4596875"/>
          </a:xfrm>
        </p:spPr>
        <p:txBody>
          <a:bodyPr/>
          <a:lstStyle/>
          <a:p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Respektující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uctivý postoj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pachateli/“klientovi“; empatie (za čin byl samozřejmě odsouzen, ale za činem je třeba vidět „člověka“)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entičnost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lektora (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‚M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yslím to vážně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?‘; ‚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jsou moje hodnoty a cíle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?‘; ‚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 je můj osobní podíl na terapeutickém procesu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?‘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Vyvarování se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ivní konfrontaci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ne empatické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0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DE7F9-5F7A-48F3-A6E1-D93A93A1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Vlastnosti lektora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C3FEA-4195-46CE-94C0-DADEC0A4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791"/>
            <a:ext cx="8703365" cy="44011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Empatie: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Lektor s empatií pro účastníky je vnímán pozitivně, což podporuje ochotu účastníků akceptovat lektorovy rady. Protože chceme, aby účastníci dále rozvíjeli svou schopnost empatie, můžeme (!) působit jako vzor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s-CZ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Srdečnost</a:t>
            </a:r>
            <a:r>
              <a:rPr lang="de-DE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Vstřícný a podporující lektor je účastníky zpravidla vnímán pozitivně, což podporuje jejich ochotu akceptovat lektorovy rady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cs-CZ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Umocňování</a:t>
            </a:r>
            <a:r>
              <a:rPr lang="de-DE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Náznaky změny klienta/probanda/pacienta/odsouzeného žádoucím směrem by měly být umocňovány povzbuzováním </a:t>
            </a:r>
            <a:br>
              <a:rPr lang="cs-CZ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pochvalami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s-CZ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Jasnost</a:t>
            </a:r>
            <a:r>
              <a:rPr lang="de-DE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Účastníci by měli být podporováni v tom, aby sami identifikovali své problémy a hledali vlastní řešení, ale existují situace, kdy je nutná důslednost, rada, vedení nebo směrování.</a:t>
            </a:r>
            <a:endParaRPr lang="de-DE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5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32BDE-4C82-4CE1-9B3C-1FBC4EC8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17124-5047-450D-A20F-4931E3BC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 </a:t>
            </a:r>
            <a:b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pachatelé násilných TČ</a:t>
            </a:r>
            <a:endParaRPr lang="de-DE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v programu / cíle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klima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1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A5D75-E063-4FFF-96C4-3C24A479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Vlastnosti lektora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0264B5-4417-4F47-B370-35474518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035"/>
            <a:ext cx="8596668" cy="4305328"/>
          </a:xfrm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Umožňuje lektorovi jednat se </a:t>
            </a:r>
            <a:r>
              <a:rPr lang="cs-CZ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všemi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účastníky odpovědně. Každý účastník má svůj individuální styl učení a osobní styl jednání, což lektor musí zohlednit. Navíc se účastník na každé sezení dostaví 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jiné náladě, např. bude více či méně ochotný spolupracovat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3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14EFB-04D3-4D42-A7D7-42687DE0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993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Ke skupinovému klimatu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3D3A2-E615-4DDA-A117-7CFFFA49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80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Soudržnost a vyjadřovací schopnosti jsou dva nejdůležitější předpoklady skupinového klimatu s maximální účinností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Soudržnost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koheze skupiny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Jsou-li podpora, kterou si účastníci poskytují navzájem, a výzvy, které si navzájem kladou, vyvážené, pak budou cíle terapie dosaženy.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je třeba konstatovat, že se pohled na problematiku jedince obvykle „projasní“ díky ostatním členům skupiny.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Vyjadřovací schopnosti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 významně ovlivňuje, jak se každý jednotlivý účastník dokáže zapojit do všech diskuzí a dát jasně najevo své pocity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2000" dirty="0"/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8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4AB35-F672-4416-9B18-8A324F72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Skupinové klima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moderování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930123-FE90-4AAC-B2FF-4147FA3D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496"/>
            <a:ext cx="8596668" cy="454386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Adekvátní moderování (heterogenních) skupin ze strany lektorů je rozhodující a současně náročné. Platí tyto principy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Slovo mají dostat všichni.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projevu jednotlivých účastníků se případně omezí</a:t>
            </a:r>
            <a:b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u vysoce motivovaných „ko-terapeutů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se dbá na dodržování skupinových pravidel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především vzájemný respekt; zaměření na „hovory mimo hlavní konverzaci“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Jednotliví účastníci mohou být i vyloučeni</a:t>
            </a:r>
            <a:b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hrubého porušení pravidel poškozujícího skupinu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9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A8375-9C99-425A-9CC6-A965100F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4825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Moderování skupiny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B5B407-5882-4638-856A-31B16103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9038166" cy="4669762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Paprsky kola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Group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9839" y="2096216"/>
            <a:ext cx="5030149" cy="41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83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D0C61-FE9F-4A57-8D97-0B4B9E1E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Moderování skupiny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D143C-0C76-42BB-B3FA-B015AD068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7313"/>
            <a:ext cx="8596668" cy="4684049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na skupinu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Grafik 3" descr="Group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6261" y="1838246"/>
            <a:ext cx="5267625" cy="47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32BDE-4C82-4CE1-9B3C-1FBC4EC8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17124-5047-450D-A20F-4931E3BC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 vs. pachatelé násilných TČ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v programu / cíle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klima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937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F04BB-0948-4D49-8B54-6932064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6F5360-AA0F-4541-948C-F381B5B2B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73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BE412-3564-45CF-925B-B3D309DE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9349E1-4B91-422C-A169-AC42117B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634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sebeřízení obsahuje různé moduly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programu pro pachatele sexuálně motivovaných TČ, resp.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programu pro pachatele násilných TČ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lze rozdělit do tří oblastí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i="1" dirty="0"/>
          </a:p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88169D1-C05C-41E2-893F-FE4878F42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49155"/>
              </p:ext>
            </p:extLst>
          </p:nvPr>
        </p:nvGraphicFramePr>
        <p:xfrm>
          <a:off x="838200" y="2993720"/>
          <a:ext cx="8435802" cy="3073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5802">
                  <a:extLst>
                    <a:ext uri="{9D8B030D-6E8A-4147-A177-3AD203B41FA5}">
                      <a16:colId xmlns:a16="http://schemas.microsoft.com/office/drawing/2014/main" val="2829865550"/>
                    </a:ext>
                  </a:extLst>
                </a:gridCol>
              </a:tblGrid>
              <a:tr h="9495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Oblast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 I: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Posílení součinnosti a vyjasnění problematiky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386361"/>
                  </a:ext>
                </a:extLst>
              </a:tr>
              <a:tr h="6502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Oblast 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II: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Změna 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kriminogen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ních faktorů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42072"/>
                  </a:ext>
                </a:extLst>
              </a:tr>
              <a:tr h="4995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Oblast 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III: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Lepší život a sebeřízení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8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04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BD674-CDB7-4E6E-A220-BAD5E21D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Trvání modulů programu sebeřízení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0B148E5-39B5-4752-8D75-E728C8754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195012"/>
              </p:ext>
            </p:extLst>
          </p:nvPr>
        </p:nvGraphicFramePr>
        <p:xfrm>
          <a:off x="704454" y="2219581"/>
          <a:ext cx="9132720" cy="158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649">
                  <a:extLst>
                    <a:ext uri="{9D8B030D-6E8A-4147-A177-3AD203B41FA5}">
                      <a16:colId xmlns:a16="http://schemas.microsoft.com/office/drawing/2014/main" val="1277965132"/>
                    </a:ext>
                  </a:extLst>
                </a:gridCol>
                <a:gridCol w="4240141">
                  <a:extLst>
                    <a:ext uri="{9D8B030D-6E8A-4147-A177-3AD203B41FA5}">
                      <a16:colId xmlns:a16="http://schemas.microsoft.com/office/drawing/2014/main" val="295760035"/>
                    </a:ext>
                  </a:extLst>
                </a:gridCol>
                <a:gridCol w="1968930">
                  <a:extLst>
                    <a:ext uri="{9D8B030D-6E8A-4147-A177-3AD203B41FA5}">
                      <a16:colId xmlns:a16="http://schemas.microsoft.com/office/drawing/2014/main" val="2721702896"/>
                    </a:ext>
                  </a:extLst>
                </a:gridCol>
              </a:tblGrid>
              <a:tr h="1589777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Posílení součinnosti a vyjasnění problematiky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ca. 35 h (17,5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týdny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II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Změna 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kriminogen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ních faktorů</a:t>
                      </a:r>
                      <a:b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ca. 59 h (29,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týdny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III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Sebeřízení</a:t>
                      </a:r>
                      <a:b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ca. 26 h (13 t.)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7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2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A83FB-5307-4A5E-91DE-3D62AA13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Posílení součinnosti a vyjasnění problematiky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3CE01-F3AF-42E7-83E6-1570AE7B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97426"/>
            <a:ext cx="8596668" cy="3443936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97C857C-3018-4E59-9EB7-30A1B31A2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41718"/>
              </p:ext>
            </p:extLst>
          </p:nvPr>
        </p:nvGraphicFramePr>
        <p:xfrm>
          <a:off x="914400" y="1930400"/>
          <a:ext cx="8280825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825">
                  <a:extLst>
                    <a:ext uri="{9D8B030D-6E8A-4147-A177-3AD203B41FA5}">
                      <a16:colId xmlns:a16="http://schemas.microsoft.com/office/drawing/2014/main" val="788225011"/>
                    </a:ext>
                  </a:extLst>
                </a:gridCol>
              </a:tblGrid>
              <a:tr h="494748">
                <a:tc>
                  <a:txBody>
                    <a:bodyPr/>
                    <a:lstStyle/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Úvod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sebeúcta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Motiva</a:t>
                      </a: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 otevřít se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91760"/>
                  </a:ext>
                </a:extLst>
              </a:tr>
              <a:tr h="479729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programu pro pachatele násilných TČ: Posílení motivace (případně samostatně)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38027"/>
                  </a:ext>
                </a:extLst>
              </a:tr>
              <a:tr h="817649">
                <a:tc>
                  <a:txBody>
                    <a:bodyPr/>
                    <a:lstStyle/>
                    <a:p>
                      <a:pPr lvl="1"/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Osobní životní vzorce a životní cíle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Biografie; </a:t>
                      </a: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identifikace historických rizikových faktorů a životních cílů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1"/>
                      <a:endParaRPr lang="de-DE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31352"/>
                  </a:ext>
                </a:extLst>
              </a:tr>
              <a:tr h="821635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Pozadí trestného činu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Identifika</a:t>
                      </a: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proxim</a:t>
                      </a: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álních rizikových faktorů; vypracování „modelu podmínek“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2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56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A8B7A-9833-4A29-82C2-F86EC5399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</a:t>
            </a:r>
            <a:b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pachatelé násilných TČ</a:t>
            </a:r>
            <a:endParaRPr lang="de-DE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97FAF4-8548-4B08-9CD6-2708EEF45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352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676A3-0075-43F8-A1E3-266E9539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8478"/>
            <a:ext cx="8596668" cy="13208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Změna kriminogenních faktorů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0325344-F5FA-4199-9A28-EFFD0DB3A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203791"/>
              </p:ext>
            </p:extLst>
          </p:nvPr>
        </p:nvGraphicFramePr>
        <p:xfrm>
          <a:off x="677334" y="1523623"/>
          <a:ext cx="8213448" cy="513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3448">
                  <a:extLst>
                    <a:ext uri="{9D8B030D-6E8A-4147-A177-3AD203B41FA5}">
                      <a16:colId xmlns:a16="http://schemas.microsoft.com/office/drawing/2014/main" val="858085097"/>
                    </a:ext>
                  </a:extLst>
                </a:gridCol>
              </a:tblGrid>
              <a:tr h="79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Zlepšení strategií zvládání a emoční seberegulace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Sdílení různých základních postojů a představení odpovídajících jiných strategií s cílem dosáhnout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5" marR="68145" marT="34073" marB="340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94613"/>
                  </a:ext>
                </a:extLst>
              </a:tr>
              <a:tr h="554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Zvládání agrese (pro pachatele násilných</a:t>
                      </a:r>
                      <a:r>
                        <a:rPr lang="cs-CZ" sz="20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TČ)</a:t>
                      </a:r>
                      <a:r>
                        <a:rPr lang="de-DE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de-DE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nácvik konstruktivního zacházení s hněvem/vztekem</a:t>
                      </a:r>
                      <a:endParaRPr lang="de-DE" sz="20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45" marR="68145" marT="34073" marB="3407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77806"/>
                  </a:ext>
                </a:extLst>
              </a:tr>
              <a:tr h="79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Postoje a názory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Identifikují se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postoje podporující delikty,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resp. „kriminální myšlení“, kognitivní „zkreslení“, resp. příslušné „myšlenkové chyby“.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45" marR="68145" marT="34073" marB="340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311612"/>
                  </a:ext>
                </a:extLst>
              </a:tr>
              <a:tr h="554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Vztahy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Psychoeduka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pozorují/hodnotí</a:t>
                      </a:r>
                      <a:r>
                        <a:rPr lang="cs-CZ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dosavadní vztahy, podporují se snahy o vymezení.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5" marR="68145" marT="34073" marB="340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00113"/>
                  </a:ext>
                </a:extLst>
              </a:tr>
              <a:tr h="554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e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mpatie </a:t>
                      </a: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cs-CZ" sz="20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změna perspektivy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Psaní „dopisů oběti“, příp. 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„h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orká</a:t>
                      </a:r>
                      <a:r>
                        <a:rPr lang="cs-CZ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židle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5" marR="68145" marT="34073" marB="340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50722"/>
                  </a:ext>
                </a:extLst>
              </a:tr>
              <a:tr h="554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</a:t>
                      </a: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ální</a:t>
                      </a:r>
                      <a:r>
                        <a:rPr lang="cs-CZ" sz="20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faktory (pro pachatele sexuálně motivovaných TČ)</a:t>
                      </a:r>
                      <a:r>
                        <a:rPr lang="de-DE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de-DE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Psychoeduka</a:t>
                      </a: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de-DE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především také podpůrné rozhovory</a:t>
                      </a:r>
                      <a:endParaRPr lang="de-DE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5" marR="68145" marT="34073" marB="3407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862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2ECBE3D-DB12-4030-884E-3CC96167D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3306" y="-841101"/>
            <a:ext cx="12354974" cy="47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148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EA59F-35D5-4F3E-AC46-E54B3B48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Lepší život a sebeřízení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D96AE24-2004-4657-90B4-FC2B96FF2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59241"/>
              </p:ext>
            </p:extLst>
          </p:nvPr>
        </p:nvGraphicFramePr>
        <p:xfrm>
          <a:off x="677690" y="1920240"/>
          <a:ext cx="8596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249692244"/>
                    </a:ext>
                  </a:extLst>
                </a:gridCol>
              </a:tblGrid>
              <a:tr h="1713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Retrospektiva a rizikové faktory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Shrnutí dosud společně nabytých znalostí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65988"/>
                  </a:ext>
                </a:extLst>
              </a:tr>
              <a:tr h="905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Životní cíle a dobrý život</a:t>
                      </a:r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Formulace pozitivních cílů přiblížení</a:t>
                      </a:r>
                      <a:r>
                        <a:rPr lang="cs-CZ" sz="20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podle modelu 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4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Plán sebeřízení</a:t>
                      </a:r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Životní cíle 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potřeby se zasadí do kontextu s kriminogenními faktory a příslušnými adekvátními copingovými strategiemi</a:t>
                      </a:r>
                      <a:endParaRPr lang="de-DE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1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1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32BDE-4C82-4CE1-9B3C-1FBC4EC8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17124-5047-450D-A20F-4931E3BC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 vs. pachatelé násilných TČ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v programu / cíle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Terapeutický proces v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postoj lektora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klima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programu sebeřízení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99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22D15-BC50-4C6A-9AB8-F09FF805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BC6F98-2042-49F0-B096-28ED4990E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219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CE185-21E1-4933-A120-8663E30A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Faktory účinnosti psychoterapie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174B65-D839-4429-928A-53D74A2C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Therapeutische Beziehung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Problemaktualisierung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Ressourcenaktivierung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Problembewältigung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Motivationale Klärung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7300D5-5858-457D-8DAE-7F5312FC1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5" y="1438067"/>
            <a:ext cx="8199253" cy="46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4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02F60-54A5-43F5-AE90-3E4D3F29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Terapeutický vztah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296D7A-3462-45CA-8314-E6A39A9D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Rozhodně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nejdůležitější faktor účinnosti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Bez terapeutického vztahu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(„po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zitivního pracovního svazku pro dosažení společných cílů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není terapie možná.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Kvalita vztahu mezi lektorem a účastníkem („chemie“) významně přispívá k výsledku terapie.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Čím je lepší kvalita terapeutického vztahu (pracovního svazku), tím je úspěch terapie pravděpodobnější.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3CAA8E-B88C-40AD-8DFE-96007EE7A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13" y="3929851"/>
            <a:ext cx="5334000" cy="28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79C8F-36AC-447E-975F-D5C020C8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Aktualizace problémů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65A88F-EABE-453E-A611-2CE89F80D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7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přímé zkušenosti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tedy problémy, které se mají v rámci terapie změnit, se musí prožít „teď a tady“ v terapeutickém kontextu.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Rozhovory o prožívání a chování účastníků samy o sobě nestačí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iniciování změny (jsou ale nutné pro přípravu změny).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Rozhodující je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ment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bezprostředního prožití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onflikt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 a problémů „teď a tady“ v terapii, ke kterému lze přistupovat různě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terapeuti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cký přenos / protipřenos, hraní rolí, imaginační cvičení, expozice atd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6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BBF39-A65B-47FC-AF30-8429F526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Aktualizace problémů</a:t>
            </a:r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6873AA88-C6DF-466A-B87E-120CA3A68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1656522"/>
            <a:ext cx="4731025" cy="3881921"/>
          </a:xfrm>
        </p:spPr>
      </p:pic>
    </p:spTree>
    <p:extLst>
      <p:ext uri="{BB962C8B-B14F-4D97-AF65-F5344CB8AC3E}">
        <p14:creationId xmlns:p14="http://schemas.microsoft.com/office/powerpoint/2010/main" val="3361102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AEFAC-D3DC-49F9-8E66-85F5F3AE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Aktivace zdrojů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329FD-3608-4CB9-ADBB-7F334A11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035"/>
            <a:ext cx="8596668" cy="430532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Účastníka nezmění lektor – účastník za svou změnu odpovídá sám.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Musí se využít již existující zdroje účastníka.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Čeho všeho již odsouzený dosáhl? Co fungovalo?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Jaké má silné stránky a dovednosti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jakých zkušeností může čerpat? Co všechno už překonal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540027-488E-4965-B203-C1AA63327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7" y="444116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97EE7-7395-42CD-B8F3-F5B5FDAC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Aktivace zdrojů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D37EFA4-2FCD-409E-8270-3BA485E4A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1510748"/>
            <a:ext cx="6611709" cy="4372251"/>
          </a:xfrm>
        </p:spPr>
      </p:pic>
    </p:spTree>
    <p:extLst>
      <p:ext uri="{BB962C8B-B14F-4D97-AF65-F5344CB8AC3E}">
        <p14:creationId xmlns:p14="http://schemas.microsoft.com/office/powerpoint/2010/main" val="114955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7D2485-EE0A-4605-8CB2-C1F4E103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Proč oddělovat pachatele sexuálně motivovaných TČ od pachatelů násilných TČ?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5C6806D-F5E3-4F82-A202-98ACC36C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Globální vězeňská hierarchie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Muži ve výkonu trestu stabilizují svou sebeúctu pomocí devalvace vězňů, kteří jsou v „hierarchii“ níže (pachatelé násilných činů jsou v hierarchii výše než pachatelé sexuálně motivovaných činů).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Určitá diferenciace a dělení jednotlivých typů pachatelů (podle trestného činu, délky výkonu trestu, ale i osobnosti) může redukovat násilí a konflikty ve výkonu trestu.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Německu se dělení na sociálně terapeutický oddíl a běžný oddíl ukázalo být podpůrné pro „terapeutickou komunitu“ a terapii motivovaných odsouzených.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5FEBD-EA41-411F-9CA8-652E4FDA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Zvládání problémů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17A9A5-567E-43B2-B8F9-1990F9550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749"/>
            <a:ext cx="8596668" cy="453061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Jedná se o konkrétní orientaci na jednání, resp. řešení konfliktů a problémů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rámci terapie.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Pomocí specifických terapeutických opatření a intervencí je účastník podporován v tom, aby v terapii získal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zitivní zkušenosti se zvládáním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svých problémů.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95D0AB-5B0A-4315-8A9D-8B3B18EB4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4" y="3708401"/>
            <a:ext cx="3340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4A4D4-6891-4F54-AEE6-262F5FA1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Vyjasnění motivace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659E97-243E-4948-8806-221F3A8E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739"/>
            <a:ext cx="8596668" cy="458362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Postupy, kdy lektor podporuje účastníka v pochopení prožívání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chování ve vztahu ke svým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nevědomým a vědomým cílům a potřebám.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GLM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Jaké cíle sleduje dotyčný při páchání trestných činů?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Důležitá je 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přímá zkušenost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terapii („teď a tady“) – vnímání, myšlení, cítění a jednání, resp. nekonání v kontextu terapie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8DC7D3-1E0E-4C38-B04B-3EEE0C779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6" y="405606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AF77D-4161-47D4-985C-5097DD65E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vám</a:t>
            </a:r>
            <a:r>
              <a:rPr lang="de-DE" dirty="0"/>
              <a:t> </a:t>
            </a:r>
            <a:br>
              <a:rPr lang="cs-CZ" dirty="0"/>
            </a:br>
            <a:r>
              <a:rPr lang="cs-CZ" dirty="0"/>
              <a:t>za pozornost</a:t>
            </a:r>
            <a:r>
              <a:rPr lang="de-DE" dirty="0"/>
              <a:t>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A8B85B-A078-4228-97A5-8DAFA220D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Ivan.Brcina@justizvollzug.brandenburg.de</a:t>
            </a:r>
          </a:p>
        </p:txBody>
      </p:sp>
    </p:spTree>
    <p:extLst>
      <p:ext uri="{BB962C8B-B14F-4D97-AF65-F5344CB8AC3E}">
        <p14:creationId xmlns:p14="http://schemas.microsoft.com/office/powerpoint/2010/main" val="37332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31660-35FE-4375-8C26-FC204C20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k pachatelům násilných TČ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F8F032-5C95-425A-9C56-4E6FE71F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0017"/>
            <a:ext cx="8706633" cy="454694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Pachatelů násilných TČ je víc než pachatelů sexuálně motivovaných TČ.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Heterogen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ní skupina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poruch kontroly impulzů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až po instrumentálně používané násilí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Pachatelé sexuálně motivovaných TČ se obecně považují za „nebezpečnější/obávanější“ a za osoby spíše ohrožené recidivou než pachatelé násilných TČ.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skutečnosti je ale potenciální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recidiva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pachatelů násilných TČ statisticky výrazně vyšší.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Pachatelé násilných TČ se navíc často jeví jako méně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motivovaní ke změně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smyslu 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sychoterapie)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9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3A99A-6C64-4796-96A4-16258741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k pachatelům násilných TČ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43C4E8-EB53-48D6-A8BC-4C63D3E6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79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Nejdůležitější kriminogenní potřeby pachatelů násilných TČ, 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 které by se měla terapie zaměřit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Vztek, resp. absence seberegulace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Deficity řešení problémů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Absence sociálních dovedností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sociální kompetence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resivní postoje a nepřátelské atribuce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Ospravedlňování a racionalizace podporující násilí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Inklinace 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ociálním/prokriminálním postojům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Zapojení do kriminální subkultury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Absence empatie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Zneužívání návykových látek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(Alkohol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/drogy/a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nabolika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teroid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5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83D85-DF22-4CF9-B706-5A3B2B97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k pachatelům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sexuálně motivovaných TČ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16861F-D8E3-476D-B49D-10032F2D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930"/>
            <a:ext cx="8146774" cy="450718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Skupina pachatelů sexuálně motivovaných TČ je (také) velmi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heterogen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Různé potřeby/motivy tudíž vyžadují mnohovrstevnatý přístup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terapii.</a:t>
            </a:r>
            <a:endParaRPr lang="de-DE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Mohou se vyskytovat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ara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filie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m. j. pedofilie,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sexu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ální 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adismus,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xhibi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onismus)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většinou se však jedná o „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dissexuální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pachatele.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12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E89C2-7FE6-414C-81F5-3C5C4F77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k pachatelům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sexuálně motivovaných TČ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146CDB-F87F-496D-827F-B6700FD9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2270"/>
            <a:ext cx="8596668" cy="446435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Vzhledem 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rozmanitosti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sexuálního násilí se terapie zaměřuje nejen na sexuální fantazie (resp. nutkání k jejich realizaci) a postoje podporující deliktní chování, ale také na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Motiva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(„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náhradní objekt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 / dis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exu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ální motivace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vs. sexu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ální orientace / parafilie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Osobní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životní cíle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Které základní potřeby byly uspokojeny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Řešení problémů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Proč došlo k trestnému činu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Empatie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Proč byla v době činu vypojena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Vztahy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Pachatelé, kteří využívají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náhradní objekty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mají často vztahové problémy.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émy s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ční seberegulací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2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6477AA586E174F9B1D5187C3990055" ma:contentTypeVersion="18" ma:contentTypeDescription="Vytvoří nový dokument" ma:contentTypeScope="" ma:versionID="b16466bc9456725a92e1c99e6a39b0c9">
  <xsd:schema xmlns:xsd="http://www.w3.org/2001/XMLSchema" xmlns:xs="http://www.w3.org/2001/XMLSchema" xmlns:p="http://schemas.microsoft.com/office/2006/metadata/properties" xmlns:ns2="6fac613f-481c-4d7b-b210-5d672b840f06" xmlns:ns3="e289b81c-c09f-4cc7-a747-241dc47701fe" xmlns:ns4="http://schemas.microsoft.com/sharepoint/v4" targetNamespace="http://schemas.microsoft.com/office/2006/metadata/properties" ma:root="true" ma:fieldsID="ebba9eb6840d385ac5993523d7bf649a" ns2:_="" ns3:_="" ns4:_="">
    <xsd:import namespace="6fac613f-481c-4d7b-b210-5d672b840f06"/>
    <xsd:import namespace="e289b81c-c09f-4cc7-a747-241dc47701f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c613f-481c-4d7b-b210-5d672b840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54b422f-48cf-4dff-b092-d64738612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9b81c-c09f-4cc7-a747-241dc4770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65e205-ff00-4c13-aabb-c5586e9dbfc4}" ma:internalName="TaxCatchAll" ma:showField="CatchAllData" ma:web="e289b81c-c09f-4cc7-a747-241dc4770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e289b81c-c09f-4cc7-a747-241dc47701fe" xsi:nil="true"/>
    <lcf76f155ced4ddcb4097134ff3c332f xmlns="6fac613f-481c-4d7b-b210-5d672b840f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24275-7924-4D6B-91B0-5E38545A12F2}"/>
</file>

<file path=customXml/itemProps2.xml><?xml version="1.0" encoding="utf-8"?>
<ds:datastoreItem xmlns:ds="http://schemas.openxmlformats.org/officeDocument/2006/customXml" ds:itemID="{1625229F-746B-47EA-A3D8-B1D58FE74DD8}"/>
</file>

<file path=customXml/itemProps3.xml><?xml version="1.0" encoding="utf-8"?>
<ds:datastoreItem xmlns:ds="http://schemas.openxmlformats.org/officeDocument/2006/customXml" ds:itemID="{179BE2D8-8879-4723-B45B-BE6014D2F24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1365</TotalTime>
  <Words>1893</Words>
  <Application>Microsoft Office PowerPoint</Application>
  <PresentationFormat>Širokoúhlá obrazovka</PresentationFormat>
  <Paragraphs>287</Paragraphs>
  <Slides>52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Arial Narrow</vt:lpstr>
      <vt:lpstr>Calibri</vt:lpstr>
      <vt:lpstr>Trebuchet MS</vt:lpstr>
      <vt:lpstr>Wingdings</vt:lpstr>
      <vt:lpstr>Wingdings 3</vt:lpstr>
      <vt:lpstr>Facette</vt:lpstr>
      <vt:lpstr>Program sebeřízení</vt:lpstr>
      <vt:lpstr> Program sebeřízení  Sexuálně motivované TČ (SMP-S)  Násilné TČ (SMP-G)  </vt:lpstr>
      <vt:lpstr>Agenda</vt:lpstr>
      <vt:lpstr>Pachatelé sexuálně motivovaných TČ vs. pachatelé násilných TČ</vt:lpstr>
      <vt:lpstr>Proč oddělovat pachatele sexuálně motivovaných TČ od pachatelů násilných TČ?</vt:lpstr>
      <vt:lpstr>Poznámky k pachatelům násilných TČ</vt:lpstr>
      <vt:lpstr>Poznámky k pachatelům násilných TČ</vt:lpstr>
      <vt:lpstr>Poznámky k pachatelům  sexuálně motivovaných TČ</vt:lpstr>
      <vt:lpstr>Poznámky k pachatelům  sexuálně motivovaných TČ</vt:lpstr>
      <vt:lpstr>Agenda</vt:lpstr>
      <vt:lpstr>Rozdíly v programu / cíle programu sebeřízení </vt:lpstr>
      <vt:lpstr>Rozdíly mezi programy pro pachatele sexuálně motivovaných a násilných TČ</vt:lpstr>
      <vt:lpstr>Cíle programu sebeřízení</vt:lpstr>
      <vt:lpstr>Cíle programu sebeřízení</vt:lpstr>
      <vt:lpstr>Agenda</vt:lpstr>
      <vt:lpstr>Vlastnosti programu sebeřízení</vt:lpstr>
      <vt:lpstr>Vlastnosti programu sebeřízení</vt:lpstr>
      <vt:lpstr>Vlastnosti programu sebeřízení</vt:lpstr>
      <vt:lpstr>Vlastnosti programu sebeřízení</vt:lpstr>
      <vt:lpstr>Vlastnosti programu sebeřízení</vt:lpstr>
      <vt:lpstr>Agenda</vt:lpstr>
      <vt:lpstr>Terapeutický proces v programu sebeřízení</vt:lpstr>
      <vt:lpstr>Terapeutický proces v programu sebeřízení</vt:lpstr>
      <vt:lpstr>Prezentace aplikace PowerPoint</vt:lpstr>
      <vt:lpstr>Prezentace aplikace PowerPoint</vt:lpstr>
      <vt:lpstr>Prezentace aplikace PowerPoint</vt:lpstr>
      <vt:lpstr>Prezentace aplikace PowerPoint</vt:lpstr>
      <vt:lpstr>Základní postoj lektora</vt:lpstr>
      <vt:lpstr>Vlastnosti lektora</vt:lpstr>
      <vt:lpstr>Vlastnosti lektora</vt:lpstr>
      <vt:lpstr>Ke skupinovému klimatu</vt:lpstr>
      <vt:lpstr>Skupinové klima a moderování</vt:lpstr>
      <vt:lpstr>Moderování skupiny</vt:lpstr>
      <vt:lpstr>Moderování skupiny</vt:lpstr>
      <vt:lpstr>Agenda</vt:lpstr>
      <vt:lpstr>Moduly programu sebeřízení</vt:lpstr>
      <vt:lpstr>Moduly programu sebeřízení</vt:lpstr>
      <vt:lpstr>Trvání modulů programu sebeřízení</vt:lpstr>
      <vt:lpstr>I Posílení součinnosti a vyjasnění problematiky </vt:lpstr>
      <vt:lpstr>II Změna kriminogenních faktorů</vt:lpstr>
      <vt:lpstr>III Lepší život a sebeřízení</vt:lpstr>
      <vt:lpstr>Agenda</vt:lpstr>
      <vt:lpstr>Faktory účinnosti psychoterapie</vt:lpstr>
      <vt:lpstr> Faktory účinnosti psychoterapie</vt:lpstr>
      <vt:lpstr>Terapeutický vztah</vt:lpstr>
      <vt:lpstr>Aktualizace problémů</vt:lpstr>
      <vt:lpstr>Aktualizace problémů</vt:lpstr>
      <vt:lpstr>Aktivace zdrojů</vt:lpstr>
      <vt:lpstr>Aktivace zdrojů</vt:lpstr>
      <vt:lpstr>Zvládání problémů</vt:lpstr>
      <vt:lpstr>Vyjasnění motivace</vt:lpstr>
      <vt:lpstr>Děkuji vám 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Selbstmanagement Programm</dc:title>
  <dc:creator>pol10119</dc:creator>
  <cp:lastModifiedBy>Mirka Maťátková</cp:lastModifiedBy>
  <cp:revision>317</cp:revision>
  <cp:lastPrinted>2019-09-16T15:46:03Z</cp:lastPrinted>
  <dcterms:created xsi:type="dcterms:W3CDTF">2019-08-28T17:12:43Z</dcterms:created>
  <dcterms:modified xsi:type="dcterms:W3CDTF">2019-10-02T05:28:49Z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0x010100B36477AA586E174F9B1D5187C3990055</vt:lpwstr>
  </property>
  <property fmtid="{D5CDD505-2E9C-101B-9397-08002B2CF9AE}" pid="3" name="Order">
    <vt:r8>47300</vt:r8>
  </property>
</Properties>
</file>