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618" r:id="rId4"/>
    <p:sldId id="357" r:id="rId5"/>
    <p:sldId id="615" r:id="rId6"/>
    <p:sldId id="358" r:id="rId7"/>
    <p:sldId id="613" r:id="rId8"/>
    <p:sldId id="616" r:id="rId9"/>
    <p:sldId id="263" r:id="rId10"/>
    <p:sldId id="619" r:id="rId11"/>
    <p:sldId id="620" r:id="rId12"/>
    <p:sldId id="621" r:id="rId13"/>
    <p:sldId id="617" r:id="rId14"/>
    <p:sldId id="885" r:id="rId15"/>
    <p:sldId id="886" r:id="rId16"/>
    <p:sldId id="887" r:id="rId17"/>
    <p:sldId id="622" r:id="rId18"/>
    <p:sldId id="25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7F748-9861-4EA5-BCFE-E2FA5D11F1E6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3CAE5-C8EB-4E2E-A78E-30DCBE5A3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117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12:20 – 12:40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EE22D-9B53-4F04-8CE1-18D9DF69238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2389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209550"/>
            <a:ext cx="9017000" cy="50720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8" name="Google Shape;538;p7:notes"/>
          <p:cNvSpPr txBox="1">
            <a:spLocks noGrp="1"/>
          </p:cNvSpPr>
          <p:nvPr>
            <p:ph type="body" idx="1"/>
          </p:nvPr>
        </p:nvSpPr>
        <p:spPr>
          <a:xfrm>
            <a:off x="124053" y="5490869"/>
            <a:ext cx="8987970" cy="674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/>
          </a:p>
        </p:txBody>
      </p:sp>
      <p:sp>
        <p:nvSpPr>
          <p:cNvPr id="539" name="Google Shape;539;p7:notes"/>
          <p:cNvSpPr txBox="1">
            <a:spLocks noGrp="1"/>
          </p:cNvSpPr>
          <p:nvPr>
            <p:ph type="sldNum" idx="12"/>
          </p:nvPr>
        </p:nvSpPr>
        <p:spPr>
          <a:xfrm>
            <a:off x="5231642" y="6601367"/>
            <a:ext cx="3880382" cy="348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Notes view: </a:t>
            </a:r>
            <a:fld id="{00000000-1234-1234-1234-123412341234}" type="slidenum">
              <a:rPr lang="en-GB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2498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13:40 – 14:00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EE22D-9B53-4F04-8CE1-18D9DF69238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977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16:38 – 17:05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1185F1-66C4-4EDF-AE03-CC453CE912E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002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13:40 – 14:00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EE22D-9B53-4F04-8CE1-18D9DF69238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767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13:13 -13:25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1185F1-66C4-4EDF-AE03-CC453CE912E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451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13:40 – 14:00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EE22D-9B53-4F04-8CE1-18D9DF69238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866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13:40 – 14:00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EE22D-9B53-4F04-8CE1-18D9DF69238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469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13:40 – 14:00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EE22D-9B53-4F04-8CE1-18D9DF69238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983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13:40 – 14:00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3EE22D-9B53-4F04-8CE1-18D9DF69238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383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209550"/>
            <a:ext cx="9017000" cy="50720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8" name="Google Shape;538;p7:notes"/>
          <p:cNvSpPr txBox="1">
            <a:spLocks noGrp="1"/>
          </p:cNvSpPr>
          <p:nvPr>
            <p:ph type="body" idx="1"/>
          </p:nvPr>
        </p:nvSpPr>
        <p:spPr>
          <a:xfrm>
            <a:off x="124053" y="5490869"/>
            <a:ext cx="8987970" cy="674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/>
          </a:p>
        </p:txBody>
      </p:sp>
      <p:sp>
        <p:nvSpPr>
          <p:cNvPr id="539" name="Google Shape;539;p7:notes"/>
          <p:cNvSpPr txBox="1">
            <a:spLocks noGrp="1"/>
          </p:cNvSpPr>
          <p:nvPr>
            <p:ph type="sldNum" idx="12"/>
          </p:nvPr>
        </p:nvSpPr>
        <p:spPr>
          <a:xfrm>
            <a:off x="5231642" y="6601367"/>
            <a:ext cx="3880382" cy="348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Notes view: </a:t>
            </a:r>
            <a:fld id="{00000000-1234-1234-1234-123412341234}" type="slidenum">
              <a:rPr lang="en-GB"/>
              <a:t>14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79340-66E2-4DA5-BD45-9C37D0454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53C10B-6337-451B-8DAF-4704807C16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8FDF62-A18E-429A-853D-80827746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C6AA-99DF-40DD-A2F9-5CE6315AC3B0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894BDE-9F8D-415B-BE62-3ABF989FF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684D50-160F-467A-A726-4E5EFAC95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0C2E-9106-4CDC-9BB6-2F8CF10D4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30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139EF-9F05-482D-A337-69A2B8F6F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5A3FA60-37DC-4E44-BDF2-2145A49B7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E403FB-805D-4A2E-A494-B9B84F65C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C6AA-99DF-40DD-A2F9-5CE6315AC3B0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BE51C4-C515-4C51-9217-FB469058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00CBB9-C7E4-4DBC-B024-805C55D9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0C2E-9106-4CDC-9BB6-2F8CF10D4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02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3D736DF-7E0A-4793-A564-FBBAC18E12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76B6D64-94D5-4FC8-8331-DF78E172A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541AE3-459B-4EE4-A3AD-61D7B8E50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C6AA-99DF-40DD-A2F9-5CE6315AC3B0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80E622-F52D-43F4-9F99-C7E9BFBA2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EBF6D2-B91A-413F-AD67-B12D7D7D9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0C2E-9106-4CDC-9BB6-2F8CF10D4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012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. Title Only">
  <p:cSld name="D. 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2"/>
          <p:cNvSpPr txBox="1">
            <a:spLocks noGrp="1"/>
          </p:cNvSpPr>
          <p:nvPr>
            <p:ph type="dt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2"/>
          <p:cNvSpPr txBox="1">
            <a:spLocks noGrp="1"/>
          </p:cNvSpPr>
          <p:nvPr>
            <p:ph type="title"/>
          </p:nvPr>
        </p:nvSpPr>
        <p:spPr>
          <a:xfrm>
            <a:off x="630000" y="622800"/>
            <a:ext cx="10933350" cy="332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rebuchet MS"/>
              <a:buNone/>
              <a:defRPr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214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0B919-79C3-4E29-8BF4-4AE5565EB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1BEBE2-233D-441D-8381-13F01E953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10697F-09D6-4523-8F4C-AC0D2DAB3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C6AA-99DF-40DD-A2F9-5CE6315AC3B0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981F47-C39D-4156-B5DE-76730BD0C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921B77-8BF1-4F66-9C39-AD0B6704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0C2E-9106-4CDC-9BB6-2F8CF10D4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53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EA524-7E66-4889-9BD3-E7B74A85A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9F91862-3C7E-4599-93CD-4F527D6B2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4AD427-2314-41C9-9130-218E551D6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C6AA-99DF-40DD-A2F9-5CE6315AC3B0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09D9EE-8F76-4C4D-9904-F0D7BB21C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DD29C2-C6F4-4626-9C79-B3D3472F9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0C2E-9106-4CDC-9BB6-2F8CF10D4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7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9B286-3A0D-4CF3-9D65-41EAE32B7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07DB67-CCB2-4C6F-AD05-D837F92AB5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D95FA18-F50F-49B5-96FB-18F1E4B41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D4DC3E-D164-45CF-9CA4-0854C1B59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C6AA-99DF-40DD-A2F9-5CE6315AC3B0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F40F71-C437-4D0C-B0DE-20722990B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9A4495-3653-4DB9-8ADF-A3CDF0631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0C2E-9106-4CDC-9BB6-2F8CF10D4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0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00E01A-D43D-42C5-ACC4-BD8056FAA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5C3C9A7-FAB8-430B-AFD5-C9A5C8D3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A840101-9902-4E7B-B30C-B465DFA36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3AABCB6-D38E-4911-BCC0-17DD61DB4C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CAFA0D2-D63D-47AD-A72B-147DE35993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2D7EE3E-2809-4213-BD01-55B79D025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C6AA-99DF-40DD-A2F9-5CE6315AC3B0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094BA90-A4B5-4C7F-87FD-6AB426F6D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9CF3415-6F9E-447E-A73D-C37567CF2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0C2E-9106-4CDC-9BB6-2F8CF10D4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31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0A7CF1-31B0-4272-A986-D36C90C09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D8741BE-D9CE-4097-B194-2D97F6E5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C6AA-99DF-40DD-A2F9-5CE6315AC3B0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41E251-FFD9-415E-90FC-40052BE95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94D7C5-09C2-4917-911C-BCCED657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0C2E-9106-4CDC-9BB6-2F8CF10D4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78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D43F11E-0287-4185-B10D-A6C36767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C6AA-99DF-40DD-A2F9-5CE6315AC3B0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4EC00BC-BA4C-4AB7-A7D7-1E9E0A869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8CD9A9-C0C2-4AC5-815D-0B033C23D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0C2E-9106-4CDC-9BB6-2F8CF10D4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76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0D3AE-523C-4BBB-BC4F-1E2C3721A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5B434C-C447-4CC2-A97F-212173BC6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23C707B-5D37-4428-996C-582E919B9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73A140-11CA-4825-B183-A212EE2A0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C6AA-99DF-40DD-A2F9-5CE6315AC3B0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9E0A4B9-7728-4605-9549-FD8BDC34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0F8AEC-0B92-4AD8-8FD0-18B671989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0C2E-9106-4CDC-9BB6-2F8CF10D4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4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E507B-641F-44CA-9FEB-6F007A46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1A095E2-33D4-4249-BFA3-086DD4F2D5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5438F07-402E-4C81-A965-C13019E9E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8B70BF-3C54-4731-9058-2405CC1F6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4C6AA-99DF-40DD-A2F9-5CE6315AC3B0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120C20-AD35-4A23-97A7-DCE879D5B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1F008B-092A-482B-B9C1-7EC4A57F2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90C2E-9106-4CDC-9BB6-2F8CF10D4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46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2B3B1CD-386B-4B0F-AD7E-C5C0BF21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31DC8AD-802F-4A58-91A2-E73D3BEA9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B4F57F-A336-459D-819D-E560F23439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4C6AA-99DF-40DD-A2F9-5CE6315AC3B0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144606-A5A1-4F16-BE16-B772CBCB5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E74307-D377-46BD-AE34-9B081ED56B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90C2E-9106-4CDC-9BB6-2F8CF10D4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38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0C1C6-7D67-4C95-8768-928AB30282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Kulaté stoly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06268F-6314-4CC4-B9A9-71322B9877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31. 5. 2023</a:t>
            </a:r>
            <a:endParaRPr lang="en-GB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F7498EB-5CAB-4AE3-8C42-CAB6ED6B6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713" y="655277"/>
            <a:ext cx="27146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9D10429E-6F21-4CF1-B561-159024758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6466" y="588601"/>
            <a:ext cx="24860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827FDC79-638A-4022-808D-CB9488A297E4}"/>
              </a:ext>
            </a:extLst>
          </p:cNvPr>
          <p:cNvSpPr/>
          <p:nvPr/>
        </p:nvSpPr>
        <p:spPr>
          <a:xfrm>
            <a:off x="1036607" y="5730790"/>
            <a:ext cx="10118785" cy="500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7682" marR="707771" algn="ctr">
              <a:spcBef>
                <a:spcPts val="4779"/>
              </a:spcBef>
            </a:pPr>
            <a:r>
              <a:rPr lang="en-GB" sz="1600" dirty="0" err="1">
                <a:solidFill>
                  <a:srgbClr val="000000"/>
                </a:solidFill>
              </a:rPr>
              <a:t>Projekt</a:t>
            </a:r>
            <a:r>
              <a:rPr lang="en-GB" sz="1600" dirty="0">
                <a:solidFill>
                  <a:srgbClr val="000000"/>
                </a:solidFill>
              </a:rPr>
              <a:t> „</a:t>
            </a:r>
            <a:r>
              <a:rPr lang="en-GB" sz="1600" dirty="0" err="1">
                <a:solidFill>
                  <a:srgbClr val="000000"/>
                </a:solidFill>
              </a:rPr>
              <a:t>Aplikace</a:t>
            </a:r>
            <a:r>
              <a:rPr lang="en-GB" sz="1600" dirty="0">
                <a:solidFill>
                  <a:srgbClr val="000000"/>
                </a:solidFill>
              </a:rPr>
              <a:t> Good-Lives-</a:t>
            </a:r>
            <a:r>
              <a:rPr lang="en-GB" sz="1600" dirty="0" err="1">
                <a:solidFill>
                  <a:srgbClr val="000000"/>
                </a:solidFill>
              </a:rPr>
              <a:t>Modelu</a:t>
            </a:r>
            <a:r>
              <a:rPr lang="en-GB" sz="1600" dirty="0">
                <a:solidFill>
                  <a:srgbClr val="000000"/>
                </a:solidFill>
              </a:rPr>
              <a:t> v </a:t>
            </a:r>
            <a:r>
              <a:rPr lang="en-GB" sz="1600" dirty="0" err="1">
                <a:solidFill>
                  <a:srgbClr val="000000"/>
                </a:solidFill>
              </a:rPr>
              <a:t>českém</a:t>
            </a:r>
            <a:r>
              <a:rPr lang="en-GB" sz="1600" dirty="0">
                <a:solidFill>
                  <a:srgbClr val="000000"/>
                </a:solidFill>
              </a:rPr>
              <a:t> </a:t>
            </a:r>
            <a:r>
              <a:rPr lang="en-GB" sz="1600" dirty="0" err="1">
                <a:solidFill>
                  <a:srgbClr val="000000"/>
                </a:solidFill>
              </a:rPr>
              <a:t>vězeňství</a:t>
            </a:r>
            <a:r>
              <a:rPr lang="en-GB" sz="1600" dirty="0">
                <a:solidFill>
                  <a:srgbClr val="000000"/>
                </a:solidFill>
              </a:rPr>
              <a:t>“, 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en-GB" sz="1000" dirty="0" err="1">
                <a:solidFill>
                  <a:srgbClr val="000000"/>
                </a:solidFill>
              </a:rPr>
              <a:t>reg.č</a:t>
            </a:r>
            <a:r>
              <a:rPr lang="en-GB" sz="1000" dirty="0">
                <a:solidFill>
                  <a:srgbClr val="000000"/>
                </a:solidFill>
              </a:rPr>
              <a:t>. CZ.03.3.X/0.0/0.0/17_082/0011081, </a:t>
            </a:r>
            <a:r>
              <a:rPr lang="en-GB" sz="1000" dirty="0" err="1">
                <a:solidFill>
                  <a:srgbClr val="000000"/>
                </a:solidFill>
              </a:rPr>
              <a:t>financován</a:t>
            </a:r>
            <a:r>
              <a:rPr lang="en-GB" sz="1000" dirty="0">
                <a:solidFill>
                  <a:srgbClr val="000000"/>
                </a:solidFill>
              </a:rPr>
              <a:t> z ESF </a:t>
            </a:r>
            <a:r>
              <a:rPr lang="en-GB" sz="1000" dirty="0" err="1">
                <a:solidFill>
                  <a:srgbClr val="000000"/>
                </a:solidFill>
              </a:rPr>
              <a:t>prostřednictvím</a:t>
            </a:r>
            <a:r>
              <a:rPr lang="en-GB" sz="1000" dirty="0">
                <a:solidFill>
                  <a:srgbClr val="000000"/>
                </a:solidFill>
              </a:rPr>
              <a:t> OPZ 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900072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A1183-F6AE-457F-A9CA-72683CE5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272" y="548640"/>
            <a:ext cx="10113264" cy="731520"/>
          </a:xfrm>
        </p:spPr>
        <p:txBody>
          <a:bodyPr>
            <a:noAutofit/>
          </a:bodyPr>
          <a:lstStyle/>
          <a:p>
            <a:r>
              <a:rPr lang="cs-CZ" sz="3600" b="1" dirty="0">
                <a:latin typeface="+mn-lt"/>
              </a:rPr>
              <a:t>Zjištění z GLM: Synergie práce a terapie</a:t>
            </a:r>
            <a:endParaRPr lang="en-GB" sz="3600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7E4821-B11A-465F-9B4B-6D38974B4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93736" cy="4351338"/>
          </a:xfrm>
        </p:spPr>
        <p:txBody>
          <a:bodyPr/>
          <a:lstStyle/>
          <a:p>
            <a:r>
              <a:rPr lang="cs-CZ" dirty="0"/>
              <a:t>Současné zaměstnání zvyšuje šanci na dokončení terapie. </a:t>
            </a:r>
          </a:p>
          <a:p>
            <a:r>
              <a:rPr lang="cs-CZ" dirty="0"/>
              <a:t>Nenaplnily se tedy obavy, že by nešlo sladit zaměstnání ve VTOS a terapii, naopak se zdá, že obojí pracuje v synergii ve prospěch odsouzených a je tedy žádoucí, aby účastníci terapie GLM mohli současně v rámci VTOS pracovat.</a:t>
            </a:r>
            <a:endParaRPr lang="en-GB" dirty="0"/>
          </a:p>
        </p:txBody>
      </p:sp>
      <p:pic>
        <p:nvPicPr>
          <p:cNvPr id="5" name="Picture 4" descr="https://cdn-icons-png.flaticon.com/512/3588/3588779.png">
            <a:extLst>
              <a:ext uri="{FF2B5EF4-FFF2-40B4-BE49-F238E27FC236}">
                <a16:creationId xmlns:a16="http://schemas.microsoft.com/office/drawing/2014/main" id="{8CB94EEE-83BE-42A6-81DD-116B33DB0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7614" y="128016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Plus ">
            <a:extLst>
              <a:ext uri="{FF2B5EF4-FFF2-40B4-BE49-F238E27FC236}">
                <a16:creationId xmlns:a16="http://schemas.microsoft.com/office/drawing/2014/main" id="{5121ED19-2727-44DB-92B4-65F2FA150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241" y="2464934"/>
            <a:ext cx="626746" cy="626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Wrench ">
            <a:extLst>
              <a:ext uri="{FF2B5EF4-FFF2-40B4-BE49-F238E27FC236}">
                <a16:creationId xmlns:a16="http://schemas.microsoft.com/office/drawing/2014/main" id="{185EB71D-EA33-45B5-BC81-9975156CA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7614" y="3331251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812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A1183-F6AE-457F-A9CA-72683CE5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272" y="548640"/>
            <a:ext cx="10113264" cy="731520"/>
          </a:xfrm>
        </p:spPr>
        <p:txBody>
          <a:bodyPr>
            <a:noAutofit/>
          </a:bodyPr>
          <a:lstStyle/>
          <a:p>
            <a:r>
              <a:rPr lang="cs-CZ" sz="3600" b="1" dirty="0">
                <a:latin typeface="+mn-lt"/>
              </a:rPr>
              <a:t>Zjištění z GLM: Účelová motivace</a:t>
            </a:r>
            <a:endParaRPr lang="en-GB" sz="3600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7E4821-B11A-465F-9B4B-6D38974B4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93736" cy="4351338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Terapeuti popisují řadu problémů na straně klientů souvisejících s nízkou nebo účelovou motivací vstupu do terapie, absenci motivace ke změně sebe sama, strach z vlastního selhání nebo z toho, být zranitelný. Terapeuti přiznávají případy, kdy se tyto vstupní postoje nepodařilo překonat. </a:t>
            </a:r>
          </a:p>
          <a:p>
            <a:pPr lvl="0"/>
            <a:r>
              <a:rPr lang="cs-CZ" dirty="0"/>
              <a:t>Účelovost motivace a neochotu se otevřít označují jako hlavní důvod předčasného odchodu některých klientů i úspěšní absolventi terapie.</a:t>
            </a:r>
            <a:endParaRPr lang="en-GB" dirty="0"/>
          </a:p>
        </p:txBody>
      </p:sp>
      <p:pic>
        <p:nvPicPr>
          <p:cNvPr id="4098" name="Picture 2" descr="Motivation ">
            <a:extLst>
              <a:ext uri="{FF2B5EF4-FFF2-40B4-BE49-F238E27FC236}">
                <a16:creationId xmlns:a16="http://schemas.microsoft.com/office/drawing/2014/main" id="{65A7E149-2DA2-4455-B5F3-7EB90A49F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6536" y="2349000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597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A1183-F6AE-457F-A9CA-72683CE5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271" y="548640"/>
            <a:ext cx="10566849" cy="731520"/>
          </a:xfrm>
        </p:spPr>
        <p:txBody>
          <a:bodyPr>
            <a:noAutofit/>
          </a:bodyPr>
          <a:lstStyle/>
          <a:p>
            <a:r>
              <a:rPr lang="cs-CZ" sz="3600" b="1" dirty="0">
                <a:latin typeface="+mn-lt"/>
              </a:rPr>
              <a:t>Efekty GLM: Zvýšená šance na podmínečné propuštění</a:t>
            </a:r>
            <a:endParaRPr lang="en-GB" sz="3600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7E4821-B11A-465F-9B4B-6D38974B4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93736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Pravděpodobnost, že účastník terapie GLM je propuštěn na podmínku je 31,5 %, u člena kontrolní skupiny to je jen 21,9 %.</a:t>
            </a:r>
          </a:p>
          <a:p>
            <a:endParaRPr lang="cs-CZ" dirty="0"/>
          </a:p>
          <a:p>
            <a:r>
              <a:rPr lang="cs-CZ" dirty="0"/>
              <a:t>Účast v terapii tak zvyšuje šanci na předčasné propuštění o 10 p. b.</a:t>
            </a:r>
          </a:p>
          <a:p>
            <a:endParaRPr lang="cs-CZ" dirty="0"/>
          </a:p>
          <a:p>
            <a:r>
              <a:rPr lang="cs-CZ" b="1" dirty="0">
                <a:solidFill>
                  <a:schemeClr val="accent1"/>
                </a:solidFill>
              </a:rPr>
              <a:t>Jak vhodně motivovat odsouzené k účasti v odborných programech (a jak pro ně vytvořit vhodné prostředí)?</a:t>
            </a:r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122" name="Picture 2" descr="Release ">
            <a:extLst>
              <a:ext uri="{FF2B5EF4-FFF2-40B4-BE49-F238E27FC236}">
                <a16:creationId xmlns:a16="http://schemas.microsoft.com/office/drawing/2014/main" id="{C5B4F4BA-1283-444C-B43A-7601C29AF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6536" y="2234699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7945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3F12D-ACCE-4CA6-8604-8DB733ED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4900" b="1" dirty="0"/>
              <a:t>2. Jak vhodně motivovat odsouzené k účasti v odborných programech (a jak pro ně vytvořit vhodné prostředí)?</a:t>
            </a:r>
            <a:endParaRPr lang="en-GB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DEF1E3-F6D6-4A07-9641-7128C59D2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0279"/>
            <a:ext cx="10515600" cy="3146684"/>
          </a:xfrm>
        </p:spPr>
        <p:txBody>
          <a:bodyPr/>
          <a:lstStyle/>
          <a:p>
            <a:pPr marL="0" indent="0" algn="ctr">
              <a:buNone/>
            </a:pPr>
            <a:r>
              <a:rPr lang="cs-CZ" i="1" dirty="0"/>
              <a:t>Moderuje </a:t>
            </a:r>
            <a:r>
              <a:rPr lang="en-GB" i="1" dirty="0" err="1"/>
              <a:t>PhDr</a:t>
            </a:r>
            <a:r>
              <a:rPr lang="en-GB" i="1" dirty="0"/>
              <a:t>. Gabriela </a:t>
            </a:r>
            <a:r>
              <a:rPr lang="en-GB" i="1" dirty="0" err="1"/>
              <a:t>Slováková</a:t>
            </a:r>
            <a:r>
              <a:rPr lang="en-GB" i="1" dirty="0"/>
              <a:t>, </a:t>
            </a:r>
            <a:r>
              <a:rPr lang="en-GB" i="1" dirty="0" err="1"/>
              <a:t>Ph.D</a:t>
            </a:r>
            <a:r>
              <a:rPr lang="cs-CZ" i="1" dirty="0"/>
              <a:t>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77944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7"/>
          <p:cNvSpPr txBox="1">
            <a:spLocks noGrp="1"/>
          </p:cNvSpPr>
          <p:nvPr>
            <p:ph type="title"/>
          </p:nvPr>
        </p:nvSpPr>
        <p:spPr>
          <a:xfrm>
            <a:off x="630000" y="622800"/>
            <a:ext cx="10933350" cy="498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accent6"/>
              </a:buClr>
              <a:buSzPts val="4000"/>
            </a:pPr>
            <a:r>
              <a:rPr lang="cs-CZ" sz="3600" b="1" dirty="0">
                <a:latin typeface="+mn-lt"/>
                <a:ea typeface="+mj-ea"/>
                <a:cs typeface="+mj-cs"/>
              </a:rPr>
              <a:t>Jak vznikají výsledky?</a:t>
            </a:r>
            <a:endParaRPr sz="3600" b="1" dirty="0">
              <a:latin typeface="+mn-lt"/>
              <a:ea typeface="+mj-ea"/>
              <a:cs typeface="+mj-cs"/>
            </a:endParaRPr>
          </a:p>
        </p:txBody>
      </p:sp>
      <p:sp>
        <p:nvSpPr>
          <p:cNvPr id="542" name="Google Shape;542;p7"/>
          <p:cNvSpPr/>
          <p:nvPr/>
        </p:nvSpPr>
        <p:spPr>
          <a:xfrm rot="-5400000">
            <a:off x="11116165" y="-21446"/>
            <a:ext cx="1054387" cy="1097280"/>
          </a:xfrm>
          <a:prstGeom prst="triangle">
            <a:avLst>
              <a:gd name="adj" fmla="val 100000"/>
            </a:avLst>
          </a:prstGeom>
          <a:solidFill>
            <a:srgbClr val="00C79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543" name="Google Shape;543;p7"/>
          <p:cNvGrpSpPr/>
          <p:nvPr/>
        </p:nvGrpSpPr>
        <p:grpSpPr>
          <a:xfrm>
            <a:off x="11644824" y="152623"/>
            <a:ext cx="457200" cy="326268"/>
            <a:chOff x="5440680" y="2961132"/>
            <a:chExt cx="1309116" cy="934212"/>
          </a:xfrm>
        </p:grpSpPr>
        <p:sp>
          <p:nvSpPr>
            <p:cNvPr id="544" name="Google Shape;544;p7"/>
            <p:cNvSpPr/>
            <p:nvPr/>
          </p:nvSpPr>
          <p:spPr>
            <a:xfrm>
              <a:off x="5440680" y="2961132"/>
              <a:ext cx="1309116" cy="934212"/>
            </a:xfrm>
            <a:custGeom>
              <a:avLst/>
              <a:gdLst/>
              <a:ahLst/>
              <a:cxnLst/>
              <a:rect l="l" t="t" r="r" b="b"/>
              <a:pathLst>
                <a:path w="1834" h="1308" extrusionOk="0">
                  <a:moveTo>
                    <a:pt x="1790" y="1308"/>
                  </a:moveTo>
                  <a:cubicBezTo>
                    <a:pt x="44" y="1308"/>
                    <a:pt x="44" y="1308"/>
                    <a:pt x="44" y="1308"/>
                  </a:cubicBezTo>
                  <a:cubicBezTo>
                    <a:pt x="20" y="1308"/>
                    <a:pt x="0" y="1288"/>
                    <a:pt x="0" y="126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1790" y="0"/>
                    <a:pt x="1790" y="0"/>
                    <a:pt x="1790" y="0"/>
                  </a:cubicBezTo>
                  <a:cubicBezTo>
                    <a:pt x="1814" y="0"/>
                    <a:pt x="1834" y="20"/>
                    <a:pt x="1834" y="44"/>
                  </a:cubicBezTo>
                  <a:cubicBezTo>
                    <a:pt x="1834" y="1264"/>
                    <a:pt x="1834" y="1264"/>
                    <a:pt x="1834" y="1264"/>
                  </a:cubicBezTo>
                  <a:cubicBezTo>
                    <a:pt x="1834" y="1288"/>
                    <a:pt x="1814" y="1308"/>
                    <a:pt x="1790" y="1308"/>
                  </a:cubicBezTo>
                  <a:close/>
                  <a:moveTo>
                    <a:pt x="44" y="44"/>
                  </a:moveTo>
                  <a:cubicBezTo>
                    <a:pt x="44" y="1264"/>
                    <a:pt x="44" y="1264"/>
                    <a:pt x="44" y="1264"/>
                  </a:cubicBezTo>
                  <a:cubicBezTo>
                    <a:pt x="1790" y="1264"/>
                    <a:pt x="1790" y="1264"/>
                    <a:pt x="1790" y="1264"/>
                  </a:cubicBezTo>
                  <a:cubicBezTo>
                    <a:pt x="1790" y="44"/>
                    <a:pt x="1790" y="44"/>
                    <a:pt x="1790" y="44"/>
                  </a:cubicBezTo>
                  <a:lnTo>
                    <a:pt x="44" y="44"/>
                  </a:lnTo>
                  <a:close/>
                  <a:moveTo>
                    <a:pt x="539" y="270"/>
                  </a:moveTo>
                  <a:cubicBezTo>
                    <a:pt x="492" y="270"/>
                    <a:pt x="453" y="309"/>
                    <a:pt x="453" y="356"/>
                  </a:cubicBezTo>
                  <a:cubicBezTo>
                    <a:pt x="453" y="403"/>
                    <a:pt x="492" y="442"/>
                    <a:pt x="539" y="442"/>
                  </a:cubicBezTo>
                  <a:cubicBezTo>
                    <a:pt x="586" y="442"/>
                    <a:pt x="625" y="403"/>
                    <a:pt x="625" y="356"/>
                  </a:cubicBezTo>
                  <a:cubicBezTo>
                    <a:pt x="625" y="309"/>
                    <a:pt x="586" y="270"/>
                    <a:pt x="539" y="270"/>
                  </a:cubicBezTo>
                  <a:close/>
                  <a:moveTo>
                    <a:pt x="988" y="906"/>
                  </a:moveTo>
                  <a:cubicBezTo>
                    <a:pt x="960" y="906"/>
                    <a:pt x="933" y="919"/>
                    <a:pt x="917" y="943"/>
                  </a:cubicBezTo>
                  <a:cubicBezTo>
                    <a:pt x="890" y="982"/>
                    <a:pt x="900" y="1036"/>
                    <a:pt x="939" y="1063"/>
                  </a:cubicBezTo>
                  <a:cubicBezTo>
                    <a:pt x="978" y="1090"/>
                    <a:pt x="1032" y="1079"/>
                    <a:pt x="1059" y="1040"/>
                  </a:cubicBezTo>
                  <a:cubicBezTo>
                    <a:pt x="1085" y="1001"/>
                    <a:pt x="1075" y="947"/>
                    <a:pt x="1036" y="921"/>
                  </a:cubicBezTo>
                  <a:cubicBezTo>
                    <a:pt x="1021" y="911"/>
                    <a:pt x="1005" y="906"/>
                    <a:pt x="988" y="906"/>
                  </a:cubicBezTo>
                  <a:close/>
                  <a:moveTo>
                    <a:pt x="1540" y="402"/>
                  </a:moveTo>
                  <a:cubicBezTo>
                    <a:pt x="1512" y="402"/>
                    <a:pt x="1485" y="415"/>
                    <a:pt x="1469" y="439"/>
                  </a:cubicBezTo>
                  <a:cubicBezTo>
                    <a:pt x="1442" y="478"/>
                    <a:pt x="1452" y="532"/>
                    <a:pt x="1491" y="559"/>
                  </a:cubicBezTo>
                  <a:cubicBezTo>
                    <a:pt x="1530" y="586"/>
                    <a:pt x="1584" y="575"/>
                    <a:pt x="1611" y="536"/>
                  </a:cubicBezTo>
                  <a:cubicBezTo>
                    <a:pt x="1637" y="497"/>
                    <a:pt x="1627" y="443"/>
                    <a:pt x="1588" y="417"/>
                  </a:cubicBezTo>
                  <a:cubicBezTo>
                    <a:pt x="1573" y="407"/>
                    <a:pt x="1557" y="402"/>
                    <a:pt x="1540" y="40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C794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45" name="Google Shape;545;p7"/>
            <p:cNvSpPr/>
            <p:nvPr/>
          </p:nvSpPr>
          <p:spPr>
            <a:xfrm>
              <a:off x="5517261" y="3036951"/>
              <a:ext cx="1155954" cy="782955"/>
            </a:xfrm>
            <a:custGeom>
              <a:avLst/>
              <a:gdLst/>
              <a:ahLst/>
              <a:cxnLst/>
              <a:rect l="l" t="t" r="r" b="b"/>
              <a:pathLst>
                <a:path w="1620" h="1096" extrusionOk="0">
                  <a:moveTo>
                    <a:pt x="161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ubicBezTo>
                    <a:pt x="0" y="1086"/>
                    <a:pt x="0" y="1086"/>
                    <a:pt x="0" y="1086"/>
                  </a:cubicBezTo>
                  <a:cubicBezTo>
                    <a:pt x="0" y="1091"/>
                    <a:pt x="5" y="1096"/>
                    <a:pt x="10" y="1096"/>
                  </a:cubicBezTo>
                  <a:cubicBezTo>
                    <a:pt x="1610" y="1096"/>
                    <a:pt x="1610" y="1096"/>
                    <a:pt x="1610" y="1096"/>
                  </a:cubicBezTo>
                  <a:cubicBezTo>
                    <a:pt x="1615" y="1096"/>
                    <a:pt x="1620" y="1091"/>
                    <a:pt x="1620" y="1086"/>
                  </a:cubicBezTo>
                  <a:cubicBezTo>
                    <a:pt x="1620" y="10"/>
                    <a:pt x="1620" y="10"/>
                    <a:pt x="1620" y="10"/>
                  </a:cubicBezTo>
                  <a:cubicBezTo>
                    <a:pt x="1620" y="5"/>
                    <a:pt x="1615" y="0"/>
                    <a:pt x="1610" y="0"/>
                  </a:cubicBezTo>
                  <a:close/>
                  <a:moveTo>
                    <a:pt x="816" y="150"/>
                  </a:moveTo>
                  <a:cubicBezTo>
                    <a:pt x="808" y="141"/>
                    <a:pt x="808" y="127"/>
                    <a:pt x="816" y="118"/>
                  </a:cubicBezTo>
                  <a:cubicBezTo>
                    <a:pt x="825" y="110"/>
                    <a:pt x="839" y="110"/>
                    <a:pt x="848" y="118"/>
                  </a:cubicBezTo>
                  <a:cubicBezTo>
                    <a:pt x="894" y="165"/>
                    <a:pt x="894" y="165"/>
                    <a:pt x="894" y="165"/>
                  </a:cubicBezTo>
                  <a:cubicBezTo>
                    <a:pt x="940" y="118"/>
                    <a:pt x="940" y="118"/>
                    <a:pt x="940" y="118"/>
                  </a:cubicBezTo>
                  <a:cubicBezTo>
                    <a:pt x="949" y="110"/>
                    <a:pt x="963" y="110"/>
                    <a:pt x="972" y="118"/>
                  </a:cubicBezTo>
                  <a:cubicBezTo>
                    <a:pt x="980" y="127"/>
                    <a:pt x="980" y="141"/>
                    <a:pt x="972" y="150"/>
                  </a:cubicBezTo>
                  <a:cubicBezTo>
                    <a:pt x="925" y="196"/>
                    <a:pt x="925" y="196"/>
                    <a:pt x="925" y="196"/>
                  </a:cubicBezTo>
                  <a:cubicBezTo>
                    <a:pt x="972" y="242"/>
                    <a:pt x="972" y="242"/>
                    <a:pt x="972" y="242"/>
                  </a:cubicBezTo>
                  <a:cubicBezTo>
                    <a:pt x="980" y="251"/>
                    <a:pt x="980" y="265"/>
                    <a:pt x="972" y="274"/>
                  </a:cubicBezTo>
                  <a:cubicBezTo>
                    <a:pt x="967" y="278"/>
                    <a:pt x="962" y="280"/>
                    <a:pt x="956" y="280"/>
                  </a:cubicBezTo>
                  <a:cubicBezTo>
                    <a:pt x="950" y="280"/>
                    <a:pt x="945" y="278"/>
                    <a:pt x="940" y="274"/>
                  </a:cubicBezTo>
                  <a:cubicBezTo>
                    <a:pt x="894" y="227"/>
                    <a:pt x="894" y="227"/>
                    <a:pt x="894" y="227"/>
                  </a:cubicBezTo>
                  <a:cubicBezTo>
                    <a:pt x="848" y="274"/>
                    <a:pt x="848" y="274"/>
                    <a:pt x="848" y="274"/>
                  </a:cubicBezTo>
                  <a:cubicBezTo>
                    <a:pt x="843" y="278"/>
                    <a:pt x="838" y="280"/>
                    <a:pt x="832" y="280"/>
                  </a:cubicBezTo>
                  <a:cubicBezTo>
                    <a:pt x="826" y="280"/>
                    <a:pt x="821" y="278"/>
                    <a:pt x="816" y="274"/>
                  </a:cubicBezTo>
                  <a:cubicBezTo>
                    <a:pt x="808" y="265"/>
                    <a:pt x="808" y="251"/>
                    <a:pt x="816" y="242"/>
                  </a:cubicBezTo>
                  <a:cubicBezTo>
                    <a:pt x="863" y="196"/>
                    <a:pt x="863" y="196"/>
                    <a:pt x="863" y="196"/>
                  </a:cubicBezTo>
                  <a:lnTo>
                    <a:pt x="816" y="150"/>
                  </a:lnTo>
                  <a:close/>
                  <a:moveTo>
                    <a:pt x="260" y="692"/>
                  </a:moveTo>
                  <a:cubicBezTo>
                    <a:pt x="268" y="701"/>
                    <a:pt x="268" y="715"/>
                    <a:pt x="260" y="724"/>
                  </a:cubicBezTo>
                  <a:cubicBezTo>
                    <a:pt x="255" y="728"/>
                    <a:pt x="250" y="730"/>
                    <a:pt x="244" y="730"/>
                  </a:cubicBezTo>
                  <a:cubicBezTo>
                    <a:pt x="238" y="730"/>
                    <a:pt x="233" y="728"/>
                    <a:pt x="228" y="724"/>
                  </a:cubicBezTo>
                  <a:cubicBezTo>
                    <a:pt x="182" y="677"/>
                    <a:pt x="182" y="677"/>
                    <a:pt x="182" y="677"/>
                  </a:cubicBezTo>
                  <a:cubicBezTo>
                    <a:pt x="136" y="724"/>
                    <a:pt x="136" y="724"/>
                    <a:pt x="136" y="724"/>
                  </a:cubicBezTo>
                  <a:cubicBezTo>
                    <a:pt x="131" y="728"/>
                    <a:pt x="126" y="730"/>
                    <a:pt x="120" y="730"/>
                  </a:cubicBezTo>
                  <a:cubicBezTo>
                    <a:pt x="114" y="730"/>
                    <a:pt x="109" y="728"/>
                    <a:pt x="104" y="724"/>
                  </a:cubicBezTo>
                  <a:cubicBezTo>
                    <a:pt x="96" y="715"/>
                    <a:pt x="96" y="701"/>
                    <a:pt x="104" y="692"/>
                  </a:cubicBezTo>
                  <a:cubicBezTo>
                    <a:pt x="151" y="646"/>
                    <a:pt x="151" y="646"/>
                    <a:pt x="151" y="646"/>
                  </a:cubicBezTo>
                  <a:cubicBezTo>
                    <a:pt x="104" y="600"/>
                    <a:pt x="104" y="600"/>
                    <a:pt x="104" y="600"/>
                  </a:cubicBezTo>
                  <a:cubicBezTo>
                    <a:pt x="96" y="591"/>
                    <a:pt x="96" y="577"/>
                    <a:pt x="104" y="568"/>
                  </a:cubicBezTo>
                  <a:cubicBezTo>
                    <a:pt x="113" y="560"/>
                    <a:pt x="127" y="560"/>
                    <a:pt x="136" y="568"/>
                  </a:cubicBezTo>
                  <a:cubicBezTo>
                    <a:pt x="182" y="615"/>
                    <a:pt x="182" y="615"/>
                    <a:pt x="182" y="615"/>
                  </a:cubicBezTo>
                  <a:cubicBezTo>
                    <a:pt x="228" y="568"/>
                    <a:pt x="228" y="568"/>
                    <a:pt x="228" y="568"/>
                  </a:cubicBezTo>
                  <a:cubicBezTo>
                    <a:pt x="237" y="560"/>
                    <a:pt x="251" y="560"/>
                    <a:pt x="260" y="568"/>
                  </a:cubicBezTo>
                  <a:cubicBezTo>
                    <a:pt x="268" y="577"/>
                    <a:pt x="268" y="591"/>
                    <a:pt x="260" y="600"/>
                  </a:cubicBezTo>
                  <a:cubicBezTo>
                    <a:pt x="213" y="646"/>
                    <a:pt x="213" y="646"/>
                    <a:pt x="213" y="646"/>
                  </a:cubicBezTo>
                  <a:lnTo>
                    <a:pt x="260" y="692"/>
                  </a:lnTo>
                  <a:close/>
                  <a:moveTo>
                    <a:pt x="641" y="585"/>
                  </a:moveTo>
                  <a:cubicBezTo>
                    <a:pt x="635" y="689"/>
                    <a:pt x="577" y="788"/>
                    <a:pt x="469" y="879"/>
                  </a:cubicBezTo>
                  <a:cubicBezTo>
                    <a:pt x="549" y="890"/>
                    <a:pt x="549" y="890"/>
                    <a:pt x="549" y="890"/>
                  </a:cubicBezTo>
                  <a:cubicBezTo>
                    <a:pt x="561" y="891"/>
                    <a:pt x="569" y="902"/>
                    <a:pt x="568" y="914"/>
                  </a:cubicBezTo>
                  <a:cubicBezTo>
                    <a:pt x="566" y="925"/>
                    <a:pt x="557" y="933"/>
                    <a:pt x="546" y="933"/>
                  </a:cubicBezTo>
                  <a:cubicBezTo>
                    <a:pt x="545" y="933"/>
                    <a:pt x="544" y="933"/>
                    <a:pt x="543" y="933"/>
                  </a:cubicBezTo>
                  <a:cubicBezTo>
                    <a:pt x="406" y="915"/>
                    <a:pt x="406" y="915"/>
                    <a:pt x="406" y="915"/>
                  </a:cubicBezTo>
                  <a:cubicBezTo>
                    <a:pt x="394" y="914"/>
                    <a:pt x="385" y="903"/>
                    <a:pt x="387" y="891"/>
                  </a:cubicBezTo>
                  <a:cubicBezTo>
                    <a:pt x="405" y="753"/>
                    <a:pt x="405" y="753"/>
                    <a:pt x="405" y="753"/>
                  </a:cubicBezTo>
                  <a:cubicBezTo>
                    <a:pt x="406" y="741"/>
                    <a:pt x="417" y="733"/>
                    <a:pt x="429" y="735"/>
                  </a:cubicBezTo>
                  <a:cubicBezTo>
                    <a:pt x="442" y="736"/>
                    <a:pt x="450" y="747"/>
                    <a:pt x="448" y="759"/>
                  </a:cubicBezTo>
                  <a:cubicBezTo>
                    <a:pt x="437" y="849"/>
                    <a:pt x="437" y="849"/>
                    <a:pt x="437" y="849"/>
                  </a:cubicBezTo>
                  <a:cubicBezTo>
                    <a:pt x="537" y="765"/>
                    <a:pt x="591" y="676"/>
                    <a:pt x="597" y="583"/>
                  </a:cubicBezTo>
                  <a:cubicBezTo>
                    <a:pt x="604" y="466"/>
                    <a:pt x="531" y="377"/>
                    <a:pt x="510" y="354"/>
                  </a:cubicBezTo>
                  <a:cubicBezTo>
                    <a:pt x="488" y="370"/>
                    <a:pt x="461" y="380"/>
                    <a:pt x="432" y="380"/>
                  </a:cubicBezTo>
                  <a:cubicBezTo>
                    <a:pt x="360" y="380"/>
                    <a:pt x="302" y="322"/>
                    <a:pt x="302" y="250"/>
                  </a:cubicBezTo>
                  <a:cubicBezTo>
                    <a:pt x="302" y="178"/>
                    <a:pt x="360" y="120"/>
                    <a:pt x="432" y="120"/>
                  </a:cubicBezTo>
                  <a:cubicBezTo>
                    <a:pt x="504" y="120"/>
                    <a:pt x="562" y="178"/>
                    <a:pt x="562" y="250"/>
                  </a:cubicBezTo>
                  <a:cubicBezTo>
                    <a:pt x="562" y="276"/>
                    <a:pt x="554" y="301"/>
                    <a:pt x="540" y="322"/>
                  </a:cubicBezTo>
                  <a:cubicBezTo>
                    <a:pt x="563" y="345"/>
                    <a:pt x="649" y="447"/>
                    <a:pt x="641" y="585"/>
                  </a:cubicBezTo>
                  <a:close/>
                  <a:moveTo>
                    <a:pt x="1279" y="382"/>
                  </a:moveTo>
                  <a:cubicBezTo>
                    <a:pt x="1187" y="485"/>
                    <a:pt x="1187" y="485"/>
                    <a:pt x="1187" y="485"/>
                  </a:cubicBezTo>
                  <a:cubicBezTo>
                    <a:pt x="1183" y="490"/>
                    <a:pt x="1177" y="493"/>
                    <a:pt x="1171" y="493"/>
                  </a:cubicBezTo>
                  <a:cubicBezTo>
                    <a:pt x="1165" y="493"/>
                    <a:pt x="1160" y="491"/>
                    <a:pt x="1156" y="487"/>
                  </a:cubicBezTo>
                  <a:cubicBezTo>
                    <a:pt x="1147" y="479"/>
                    <a:pt x="1146" y="465"/>
                    <a:pt x="1154" y="456"/>
                  </a:cubicBezTo>
                  <a:cubicBezTo>
                    <a:pt x="1215" y="388"/>
                    <a:pt x="1215" y="388"/>
                    <a:pt x="1215" y="388"/>
                  </a:cubicBezTo>
                  <a:cubicBezTo>
                    <a:pt x="1084" y="401"/>
                    <a:pt x="989" y="444"/>
                    <a:pt x="932" y="518"/>
                  </a:cubicBezTo>
                  <a:cubicBezTo>
                    <a:pt x="861" y="610"/>
                    <a:pt x="870" y="725"/>
                    <a:pt x="875" y="756"/>
                  </a:cubicBezTo>
                  <a:cubicBezTo>
                    <a:pt x="902" y="755"/>
                    <a:pt x="930" y="762"/>
                    <a:pt x="954" y="778"/>
                  </a:cubicBezTo>
                  <a:cubicBezTo>
                    <a:pt x="983" y="798"/>
                    <a:pt x="1002" y="828"/>
                    <a:pt x="1008" y="862"/>
                  </a:cubicBezTo>
                  <a:cubicBezTo>
                    <a:pt x="1015" y="896"/>
                    <a:pt x="1008" y="930"/>
                    <a:pt x="988" y="959"/>
                  </a:cubicBezTo>
                  <a:cubicBezTo>
                    <a:pt x="963" y="996"/>
                    <a:pt x="922" y="1016"/>
                    <a:pt x="881" y="1016"/>
                  </a:cubicBezTo>
                  <a:cubicBezTo>
                    <a:pt x="855" y="1016"/>
                    <a:pt x="830" y="1008"/>
                    <a:pt x="807" y="993"/>
                  </a:cubicBezTo>
                  <a:cubicBezTo>
                    <a:pt x="748" y="953"/>
                    <a:pt x="733" y="872"/>
                    <a:pt x="773" y="812"/>
                  </a:cubicBezTo>
                  <a:cubicBezTo>
                    <a:pt x="788" y="791"/>
                    <a:pt x="809" y="775"/>
                    <a:pt x="831" y="766"/>
                  </a:cubicBezTo>
                  <a:cubicBezTo>
                    <a:pt x="826" y="733"/>
                    <a:pt x="812" y="601"/>
                    <a:pt x="897" y="491"/>
                  </a:cubicBezTo>
                  <a:cubicBezTo>
                    <a:pt x="961" y="409"/>
                    <a:pt x="1065" y="360"/>
                    <a:pt x="1205" y="345"/>
                  </a:cubicBezTo>
                  <a:cubicBezTo>
                    <a:pt x="1145" y="292"/>
                    <a:pt x="1145" y="292"/>
                    <a:pt x="1145" y="292"/>
                  </a:cubicBezTo>
                  <a:cubicBezTo>
                    <a:pt x="1136" y="284"/>
                    <a:pt x="1135" y="270"/>
                    <a:pt x="1143" y="261"/>
                  </a:cubicBezTo>
                  <a:cubicBezTo>
                    <a:pt x="1151" y="252"/>
                    <a:pt x="1165" y="251"/>
                    <a:pt x="1174" y="259"/>
                  </a:cubicBezTo>
                  <a:cubicBezTo>
                    <a:pt x="1278" y="351"/>
                    <a:pt x="1278" y="351"/>
                    <a:pt x="1278" y="351"/>
                  </a:cubicBezTo>
                  <a:cubicBezTo>
                    <a:pt x="1282" y="355"/>
                    <a:pt x="1285" y="361"/>
                    <a:pt x="1285" y="366"/>
                  </a:cubicBezTo>
                  <a:cubicBezTo>
                    <a:pt x="1285" y="372"/>
                    <a:pt x="1283" y="378"/>
                    <a:pt x="1279" y="382"/>
                  </a:cubicBezTo>
                  <a:close/>
                  <a:moveTo>
                    <a:pt x="1540" y="455"/>
                  </a:moveTo>
                  <a:cubicBezTo>
                    <a:pt x="1515" y="492"/>
                    <a:pt x="1474" y="512"/>
                    <a:pt x="1433" y="512"/>
                  </a:cubicBezTo>
                  <a:cubicBezTo>
                    <a:pt x="1407" y="512"/>
                    <a:pt x="1382" y="504"/>
                    <a:pt x="1359" y="489"/>
                  </a:cubicBezTo>
                  <a:cubicBezTo>
                    <a:pt x="1300" y="449"/>
                    <a:pt x="1285" y="368"/>
                    <a:pt x="1325" y="308"/>
                  </a:cubicBezTo>
                  <a:cubicBezTo>
                    <a:pt x="1366" y="249"/>
                    <a:pt x="1447" y="234"/>
                    <a:pt x="1506" y="274"/>
                  </a:cubicBezTo>
                  <a:cubicBezTo>
                    <a:pt x="1535" y="294"/>
                    <a:pt x="1554" y="324"/>
                    <a:pt x="1560" y="358"/>
                  </a:cubicBezTo>
                  <a:cubicBezTo>
                    <a:pt x="1567" y="392"/>
                    <a:pt x="1560" y="426"/>
                    <a:pt x="1540" y="4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C794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BCBFD07-B877-DC7E-BCE3-DD33E64BC480}"/>
              </a:ext>
            </a:extLst>
          </p:cNvPr>
          <p:cNvSpPr txBox="1"/>
          <p:nvPr/>
        </p:nvSpPr>
        <p:spPr>
          <a:xfrm>
            <a:off x="750276" y="1570892"/>
            <a:ext cx="9906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FF0000"/>
                </a:solidFill>
              </a:rPr>
              <a:t>Výsledky a dopady nejsou dodávány organizacemi, programy, projekty či intervencemi.</a:t>
            </a: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Pokud chceme dosáhnout skutečných výsledků, musíme změnit způsoby řízení a opustit myšlenku, že nějaká organizace „zařídí úspěch“.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Řízení musí </a:t>
            </a:r>
            <a:r>
              <a:rPr lang="cs-CZ" sz="2800" dirty="0" err="1"/>
              <a:t>možňovat</a:t>
            </a:r>
            <a:r>
              <a:rPr lang="cs-CZ" sz="2800" dirty="0"/>
              <a:t> mnoha úrovním komplexních systémů se učit a reagovat na unikátní život každé osoby.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rgbClr val="00B050"/>
                </a:solidFill>
              </a:rPr>
              <a:t>Skutečné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dirty="0" err="1">
                <a:solidFill>
                  <a:srgbClr val="00B050"/>
                </a:solidFill>
              </a:rPr>
              <a:t>výsledky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dirty="0" err="1">
                <a:solidFill>
                  <a:srgbClr val="00B050"/>
                </a:solidFill>
              </a:rPr>
              <a:t>vytvářejí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dirty="0" err="1">
                <a:solidFill>
                  <a:srgbClr val="00B050"/>
                </a:solidFill>
              </a:rPr>
              <a:t>celé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dirty="0" err="1">
                <a:solidFill>
                  <a:srgbClr val="00B050"/>
                </a:solidFill>
              </a:rPr>
              <a:t>systémy</a:t>
            </a:r>
            <a:r>
              <a:rPr lang="en-GB" sz="2800" dirty="0">
                <a:solidFill>
                  <a:srgbClr val="00B050"/>
                </a:solidFill>
              </a:rPr>
              <a:t>: </a:t>
            </a:r>
            <a:r>
              <a:rPr lang="en-GB" sz="2800" dirty="0" err="1">
                <a:solidFill>
                  <a:srgbClr val="00B050"/>
                </a:solidFill>
              </a:rPr>
              <a:t>všechny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dirty="0" err="1">
                <a:solidFill>
                  <a:srgbClr val="00B050"/>
                </a:solidFill>
              </a:rPr>
              <a:t>vztahy</a:t>
            </a:r>
            <a:r>
              <a:rPr lang="en-GB" sz="2800" dirty="0">
                <a:solidFill>
                  <a:srgbClr val="00B050"/>
                </a:solidFill>
              </a:rPr>
              <a:t> a </a:t>
            </a:r>
            <a:r>
              <a:rPr lang="en-GB" sz="2800" dirty="0" err="1">
                <a:solidFill>
                  <a:srgbClr val="00B050"/>
                </a:solidFill>
              </a:rPr>
              <a:t>faktory</a:t>
            </a:r>
            <a:r>
              <a:rPr lang="en-GB" sz="2800" dirty="0">
                <a:solidFill>
                  <a:srgbClr val="00B050"/>
                </a:solidFill>
              </a:rPr>
              <a:t> v </a:t>
            </a:r>
            <a:r>
              <a:rPr lang="en-GB" sz="2800" dirty="0" err="1">
                <a:solidFill>
                  <a:srgbClr val="00B050"/>
                </a:solidFill>
              </a:rPr>
              <a:t>životě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dirty="0" err="1">
                <a:solidFill>
                  <a:srgbClr val="00B050"/>
                </a:solidFill>
              </a:rPr>
              <a:t>člověka</a:t>
            </a:r>
            <a:r>
              <a:rPr lang="en-GB" sz="2800" dirty="0">
                <a:solidFill>
                  <a:srgbClr val="00B050"/>
                </a:solidFill>
              </a:rPr>
              <a:t>. </a:t>
            </a:r>
            <a:r>
              <a:rPr lang="en-GB" sz="2800" dirty="0" err="1">
                <a:solidFill>
                  <a:srgbClr val="00B050"/>
                </a:solidFill>
              </a:rPr>
              <a:t>Pozitivní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dirty="0" err="1">
                <a:solidFill>
                  <a:srgbClr val="00B050"/>
                </a:solidFill>
              </a:rPr>
              <a:t>výsledky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cs-CZ" sz="2800" dirty="0">
                <a:solidFill>
                  <a:srgbClr val="00B050"/>
                </a:solidFill>
              </a:rPr>
              <a:t>jsou vytvářeny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b="1" dirty="0" err="1">
                <a:solidFill>
                  <a:srgbClr val="00B050"/>
                </a:solidFill>
              </a:rPr>
              <a:t>zdrav</a:t>
            </a:r>
            <a:r>
              <a:rPr lang="cs-CZ" sz="2800" b="1" dirty="0" err="1">
                <a:solidFill>
                  <a:srgbClr val="00B050"/>
                </a:solidFill>
              </a:rPr>
              <a:t>ými</a:t>
            </a:r>
            <a:r>
              <a:rPr lang="en-GB" sz="2800" b="1" dirty="0">
                <a:solidFill>
                  <a:srgbClr val="00B050"/>
                </a:solidFill>
              </a:rPr>
              <a:t> </a:t>
            </a:r>
            <a:r>
              <a:rPr lang="en-GB" sz="2800" b="1" dirty="0" err="1">
                <a:solidFill>
                  <a:srgbClr val="00B050"/>
                </a:solidFill>
              </a:rPr>
              <a:t>systémy</a:t>
            </a:r>
            <a:r>
              <a:rPr lang="en-GB" sz="2800" dirty="0">
                <a:solidFill>
                  <a:srgbClr val="00B050"/>
                </a:solidFill>
              </a:rPr>
              <a:t> - </a:t>
            </a:r>
            <a:r>
              <a:rPr lang="en-GB" sz="2800" dirty="0" err="1">
                <a:solidFill>
                  <a:srgbClr val="00B050"/>
                </a:solidFill>
              </a:rPr>
              <a:t>systémy</a:t>
            </a:r>
            <a:r>
              <a:rPr lang="en-GB" sz="2800" dirty="0">
                <a:solidFill>
                  <a:srgbClr val="00B050"/>
                </a:solidFill>
              </a:rPr>
              <a:t>, v </a:t>
            </a:r>
            <a:r>
              <a:rPr lang="en-GB" sz="2800" dirty="0" err="1">
                <a:solidFill>
                  <a:srgbClr val="00B050"/>
                </a:solidFill>
              </a:rPr>
              <a:t>nichž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dirty="0" err="1">
                <a:solidFill>
                  <a:srgbClr val="00B050"/>
                </a:solidFill>
              </a:rPr>
              <a:t>mohou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dirty="0" err="1">
                <a:solidFill>
                  <a:srgbClr val="00B050"/>
                </a:solidFill>
              </a:rPr>
              <a:t>všichni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dirty="0" err="1">
                <a:solidFill>
                  <a:srgbClr val="00B050"/>
                </a:solidFill>
              </a:rPr>
              <a:t>zúčastnění</a:t>
            </a:r>
            <a:r>
              <a:rPr lang="en-GB" sz="2800" dirty="0">
                <a:solidFill>
                  <a:srgbClr val="00B050"/>
                </a:solidFill>
              </a:rPr>
              <a:t> </a:t>
            </a:r>
            <a:r>
              <a:rPr lang="en-GB" sz="2800" dirty="0" err="1">
                <a:solidFill>
                  <a:srgbClr val="00B050"/>
                </a:solidFill>
              </a:rPr>
              <a:t>spolupracovat</a:t>
            </a:r>
            <a:r>
              <a:rPr lang="en-GB" sz="2800" dirty="0">
                <a:solidFill>
                  <a:srgbClr val="00B050"/>
                </a:solidFill>
              </a:rPr>
              <a:t> a </a:t>
            </a:r>
            <a:r>
              <a:rPr lang="en-GB" sz="2800" dirty="0" err="1">
                <a:solidFill>
                  <a:srgbClr val="00B050"/>
                </a:solidFill>
              </a:rPr>
              <a:t>společně</a:t>
            </a:r>
            <a:r>
              <a:rPr lang="en-GB" sz="2800" dirty="0">
                <a:solidFill>
                  <a:srgbClr val="00B050"/>
                </a:solidFill>
              </a:rPr>
              <a:t> se </a:t>
            </a:r>
            <a:r>
              <a:rPr lang="en-GB" sz="2800" dirty="0" err="1">
                <a:solidFill>
                  <a:srgbClr val="00B050"/>
                </a:solidFill>
              </a:rPr>
              <a:t>učit</a:t>
            </a:r>
            <a:r>
              <a:rPr lang="en-GB" sz="2800" dirty="0">
                <a:solidFill>
                  <a:srgbClr val="00B050"/>
                </a:solidFill>
              </a:rPr>
              <a:t>.</a:t>
            </a:r>
          </a:p>
          <a:p>
            <a:endParaRPr lang="en-GB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D73432A-CC65-4D5F-8286-8E1CADD53F83}"/>
              </a:ext>
            </a:extLst>
          </p:cNvPr>
          <p:cNvSpPr txBox="1"/>
          <p:nvPr/>
        </p:nvSpPr>
        <p:spPr>
          <a:xfrm>
            <a:off x="6096000" y="6411432"/>
            <a:ext cx="6018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Toby</a:t>
            </a:r>
            <a:r>
              <a:rPr lang="cs-CZ" dirty="0"/>
              <a:t> </a:t>
            </a:r>
            <a:r>
              <a:rPr lang="cs-CZ" dirty="0" err="1"/>
              <a:t>Lowe</a:t>
            </a:r>
            <a:r>
              <a:rPr lang="cs-CZ" dirty="0"/>
              <a:t>,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Learning</a:t>
            </a:r>
            <a:r>
              <a:rPr lang="cs-CZ" dirty="0"/>
              <a:t> Systems, Centre </a:t>
            </a:r>
            <a:r>
              <a:rPr lang="cs-CZ" dirty="0" err="1"/>
              <a:t>for</a:t>
            </a:r>
            <a:r>
              <a:rPr lang="cs-CZ" dirty="0"/>
              <a:t> Public </a:t>
            </a:r>
            <a:r>
              <a:rPr lang="cs-CZ" dirty="0" err="1"/>
              <a:t>Impact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7"/>
          <p:cNvSpPr txBox="1">
            <a:spLocks noGrp="1"/>
          </p:cNvSpPr>
          <p:nvPr>
            <p:ph type="title"/>
          </p:nvPr>
        </p:nvSpPr>
        <p:spPr>
          <a:xfrm>
            <a:off x="630000" y="622800"/>
            <a:ext cx="10933350" cy="498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accent6"/>
              </a:buClr>
              <a:buSzPts val="4000"/>
            </a:pPr>
            <a:r>
              <a:rPr lang="cs-CZ" sz="3600" b="1" dirty="0">
                <a:latin typeface="+mn-lt"/>
                <a:ea typeface="+mj-ea"/>
                <a:cs typeface="+mj-cs"/>
              </a:rPr>
              <a:t>Jak vznikají výsledky?</a:t>
            </a:r>
            <a:endParaRPr sz="3600" b="1" dirty="0">
              <a:latin typeface="+mn-lt"/>
              <a:ea typeface="+mj-ea"/>
              <a:cs typeface="+mj-cs"/>
            </a:endParaRPr>
          </a:p>
        </p:txBody>
      </p:sp>
      <p:sp>
        <p:nvSpPr>
          <p:cNvPr id="542" name="Google Shape;542;p7"/>
          <p:cNvSpPr/>
          <p:nvPr/>
        </p:nvSpPr>
        <p:spPr>
          <a:xfrm rot="-5400000">
            <a:off x="11116165" y="-21446"/>
            <a:ext cx="1054387" cy="1097280"/>
          </a:xfrm>
          <a:prstGeom prst="triangle">
            <a:avLst>
              <a:gd name="adj" fmla="val 100000"/>
            </a:avLst>
          </a:prstGeom>
          <a:solidFill>
            <a:srgbClr val="00C79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543" name="Google Shape;543;p7"/>
          <p:cNvGrpSpPr/>
          <p:nvPr/>
        </p:nvGrpSpPr>
        <p:grpSpPr>
          <a:xfrm>
            <a:off x="11644824" y="152623"/>
            <a:ext cx="457200" cy="326268"/>
            <a:chOff x="5440680" y="2961132"/>
            <a:chExt cx="1309116" cy="934212"/>
          </a:xfrm>
        </p:grpSpPr>
        <p:sp>
          <p:nvSpPr>
            <p:cNvPr id="544" name="Google Shape;544;p7"/>
            <p:cNvSpPr/>
            <p:nvPr/>
          </p:nvSpPr>
          <p:spPr>
            <a:xfrm>
              <a:off x="5440680" y="2961132"/>
              <a:ext cx="1309116" cy="934212"/>
            </a:xfrm>
            <a:custGeom>
              <a:avLst/>
              <a:gdLst/>
              <a:ahLst/>
              <a:cxnLst/>
              <a:rect l="l" t="t" r="r" b="b"/>
              <a:pathLst>
                <a:path w="1834" h="1308" extrusionOk="0">
                  <a:moveTo>
                    <a:pt x="1790" y="1308"/>
                  </a:moveTo>
                  <a:cubicBezTo>
                    <a:pt x="44" y="1308"/>
                    <a:pt x="44" y="1308"/>
                    <a:pt x="44" y="1308"/>
                  </a:cubicBezTo>
                  <a:cubicBezTo>
                    <a:pt x="20" y="1308"/>
                    <a:pt x="0" y="1288"/>
                    <a:pt x="0" y="126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1790" y="0"/>
                    <a:pt x="1790" y="0"/>
                    <a:pt x="1790" y="0"/>
                  </a:cubicBezTo>
                  <a:cubicBezTo>
                    <a:pt x="1814" y="0"/>
                    <a:pt x="1834" y="20"/>
                    <a:pt x="1834" y="44"/>
                  </a:cubicBezTo>
                  <a:cubicBezTo>
                    <a:pt x="1834" y="1264"/>
                    <a:pt x="1834" y="1264"/>
                    <a:pt x="1834" y="1264"/>
                  </a:cubicBezTo>
                  <a:cubicBezTo>
                    <a:pt x="1834" y="1288"/>
                    <a:pt x="1814" y="1308"/>
                    <a:pt x="1790" y="1308"/>
                  </a:cubicBezTo>
                  <a:close/>
                  <a:moveTo>
                    <a:pt x="44" y="44"/>
                  </a:moveTo>
                  <a:cubicBezTo>
                    <a:pt x="44" y="1264"/>
                    <a:pt x="44" y="1264"/>
                    <a:pt x="44" y="1264"/>
                  </a:cubicBezTo>
                  <a:cubicBezTo>
                    <a:pt x="1790" y="1264"/>
                    <a:pt x="1790" y="1264"/>
                    <a:pt x="1790" y="1264"/>
                  </a:cubicBezTo>
                  <a:cubicBezTo>
                    <a:pt x="1790" y="44"/>
                    <a:pt x="1790" y="44"/>
                    <a:pt x="1790" y="44"/>
                  </a:cubicBezTo>
                  <a:lnTo>
                    <a:pt x="44" y="44"/>
                  </a:lnTo>
                  <a:close/>
                  <a:moveTo>
                    <a:pt x="539" y="270"/>
                  </a:moveTo>
                  <a:cubicBezTo>
                    <a:pt x="492" y="270"/>
                    <a:pt x="453" y="309"/>
                    <a:pt x="453" y="356"/>
                  </a:cubicBezTo>
                  <a:cubicBezTo>
                    <a:pt x="453" y="403"/>
                    <a:pt x="492" y="442"/>
                    <a:pt x="539" y="442"/>
                  </a:cubicBezTo>
                  <a:cubicBezTo>
                    <a:pt x="586" y="442"/>
                    <a:pt x="625" y="403"/>
                    <a:pt x="625" y="356"/>
                  </a:cubicBezTo>
                  <a:cubicBezTo>
                    <a:pt x="625" y="309"/>
                    <a:pt x="586" y="270"/>
                    <a:pt x="539" y="270"/>
                  </a:cubicBezTo>
                  <a:close/>
                  <a:moveTo>
                    <a:pt x="988" y="906"/>
                  </a:moveTo>
                  <a:cubicBezTo>
                    <a:pt x="960" y="906"/>
                    <a:pt x="933" y="919"/>
                    <a:pt x="917" y="943"/>
                  </a:cubicBezTo>
                  <a:cubicBezTo>
                    <a:pt x="890" y="982"/>
                    <a:pt x="900" y="1036"/>
                    <a:pt x="939" y="1063"/>
                  </a:cubicBezTo>
                  <a:cubicBezTo>
                    <a:pt x="978" y="1090"/>
                    <a:pt x="1032" y="1079"/>
                    <a:pt x="1059" y="1040"/>
                  </a:cubicBezTo>
                  <a:cubicBezTo>
                    <a:pt x="1085" y="1001"/>
                    <a:pt x="1075" y="947"/>
                    <a:pt x="1036" y="921"/>
                  </a:cubicBezTo>
                  <a:cubicBezTo>
                    <a:pt x="1021" y="911"/>
                    <a:pt x="1005" y="906"/>
                    <a:pt x="988" y="906"/>
                  </a:cubicBezTo>
                  <a:close/>
                  <a:moveTo>
                    <a:pt x="1540" y="402"/>
                  </a:moveTo>
                  <a:cubicBezTo>
                    <a:pt x="1512" y="402"/>
                    <a:pt x="1485" y="415"/>
                    <a:pt x="1469" y="439"/>
                  </a:cubicBezTo>
                  <a:cubicBezTo>
                    <a:pt x="1442" y="478"/>
                    <a:pt x="1452" y="532"/>
                    <a:pt x="1491" y="559"/>
                  </a:cubicBezTo>
                  <a:cubicBezTo>
                    <a:pt x="1530" y="586"/>
                    <a:pt x="1584" y="575"/>
                    <a:pt x="1611" y="536"/>
                  </a:cubicBezTo>
                  <a:cubicBezTo>
                    <a:pt x="1637" y="497"/>
                    <a:pt x="1627" y="443"/>
                    <a:pt x="1588" y="417"/>
                  </a:cubicBezTo>
                  <a:cubicBezTo>
                    <a:pt x="1573" y="407"/>
                    <a:pt x="1557" y="402"/>
                    <a:pt x="1540" y="40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C794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545" name="Google Shape;545;p7"/>
            <p:cNvSpPr/>
            <p:nvPr/>
          </p:nvSpPr>
          <p:spPr>
            <a:xfrm>
              <a:off x="5517261" y="3036951"/>
              <a:ext cx="1155954" cy="782955"/>
            </a:xfrm>
            <a:custGeom>
              <a:avLst/>
              <a:gdLst/>
              <a:ahLst/>
              <a:cxnLst/>
              <a:rect l="l" t="t" r="r" b="b"/>
              <a:pathLst>
                <a:path w="1620" h="1096" extrusionOk="0">
                  <a:moveTo>
                    <a:pt x="1610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ubicBezTo>
                    <a:pt x="0" y="1086"/>
                    <a:pt x="0" y="1086"/>
                    <a:pt x="0" y="1086"/>
                  </a:cubicBezTo>
                  <a:cubicBezTo>
                    <a:pt x="0" y="1091"/>
                    <a:pt x="5" y="1096"/>
                    <a:pt x="10" y="1096"/>
                  </a:cubicBezTo>
                  <a:cubicBezTo>
                    <a:pt x="1610" y="1096"/>
                    <a:pt x="1610" y="1096"/>
                    <a:pt x="1610" y="1096"/>
                  </a:cubicBezTo>
                  <a:cubicBezTo>
                    <a:pt x="1615" y="1096"/>
                    <a:pt x="1620" y="1091"/>
                    <a:pt x="1620" y="1086"/>
                  </a:cubicBezTo>
                  <a:cubicBezTo>
                    <a:pt x="1620" y="10"/>
                    <a:pt x="1620" y="10"/>
                    <a:pt x="1620" y="10"/>
                  </a:cubicBezTo>
                  <a:cubicBezTo>
                    <a:pt x="1620" y="5"/>
                    <a:pt x="1615" y="0"/>
                    <a:pt x="1610" y="0"/>
                  </a:cubicBezTo>
                  <a:close/>
                  <a:moveTo>
                    <a:pt x="816" y="150"/>
                  </a:moveTo>
                  <a:cubicBezTo>
                    <a:pt x="808" y="141"/>
                    <a:pt x="808" y="127"/>
                    <a:pt x="816" y="118"/>
                  </a:cubicBezTo>
                  <a:cubicBezTo>
                    <a:pt x="825" y="110"/>
                    <a:pt x="839" y="110"/>
                    <a:pt x="848" y="118"/>
                  </a:cubicBezTo>
                  <a:cubicBezTo>
                    <a:pt x="894" y="165"/>
                    <a:pt x="894" y="165"/>
                    <a:pt x="894" y="165"/>
                  </a:cubicBezTo>
                  <a:cubicBezTo>
                    <a:pt x="940" y="118"/>
                    <a:pt x="940" y="118"/>
                    <a:pt x="940" y="118"/>
                  </a:cubicBezTo>
                  <a:cubicBezTo>
                    <a:pt x="949" y="110"/>
                    <a:pt x="963" y="110"/>
                    <a:pt x="972" y="118"/>
                  </a:cubicBezTo>
                  <a:cubicBezTo>
                    <a:pt x="980" y="127"/>
                    <a:pt x="980" y="141"/>
                    <a:pt x="972" y="150"/>
                  </a:cubicBezTo>
                  <a:cubicBezTo>
                    <a:pt x="925" y="196"/>
                    <a:pt x="925" y="196"/>
                    <a:pt x="925" y="196"/>
                  </a:cubicBezTo>
                  <a:cubicBezTo>
                    <a:pt x="972" y="242"/>
                    <a:pt x="972" y="242"/>
                    <a:pt x="972" y="242"/>
                  </a:cubicBezTo>
                  <a:cubicBezTo>
                    <a:pt x="980" y="251"/>
                    <a:pt x="980" y="265"/>
                    <a:pt x="972" y="274"/>
                  </a:cubicBezTo>
                  <a:cubicBezTo>
                    <a:pt x="967" y="278"/>
                    <a:pt x="962" y="280"/>
                    <a:pt x="956" y="280"/>
                  </a:cubicBezTo>
                  <a:cubicBezTo>
                    <a:pt x="950" y="280"/>
                    <a:pt x="945" y="278"/>
                    <a:pt x="940" y="274"/>
                  </a:cubicBezTo>
                  <a:cubicBezTo>
                    <a:pt x="894" y="227"/>
                    <a:pt x="894" y="227"/>
                    <a:pt x="894" y="227"/>
                  </a:cubicBezTo>
                  <a:cubicBezTo>
                    <a:pt x="848" y="274"/>
                    <a:pt x="848" y="274"/>
                    <a:pt x="848" y="274"/>
                  </a:cubicBezTo>
                  <a:cubicBezTo>
                    <a:pt x="843" y="278"/>
                    <a:pt x="838" y="280"/>
                    <a:pt x="832" y="280"/>
                  </a:cubicBezTo>
                  <a:cubicBezTo>
                    <a:pt x="826" y="280"/>
                    <a:pt x="821" y="278"/>
                    <a:pt x="816" y="274"/>
                  </a:cubicBezTo>
                  <a:cubicBezTo>
                    <a:pt x="808" y="265"/>
                    <a:pt x="808" y="251"/>
                    <a:pt x="816" y="242"/>
                  </a:cubicBezTo>
                  <a:cubicBezTo>
                    <a:pt x="863" y="196"/>
                    <a:pt x="863" y="196"/>
                    <a:pt x="863" y="196"/>
                  </a:cubicBezTo>
                  <a:lnTo>
                    <a:pt x="816" y="150"/>
                  </a:lnTo>
                  <a:close/>
                  <a:moveTo>
                    <a:pt x="260" y="692"/>
                  </a:moveTo>
                  <a:cubicBezTo>
                    <a:pt x="268" y="701"/>
                    <a:pt x="268" y="715"/>
                    <a:pt x="260" y="724"/>
                  </a:cubicBezTo>
                  <a:cubicBezTo>
                    <a:pt x="255" y="728"/>
                    <a:pt x="250" y="730"/>
                    <a:pt x="244" y="730"/>
                  </a:cubicBezTo>
                  <a:cubicBezTo>
                    <a:pt x="238" y="730"/>
                    <a:pt x="233" y="728"/>
                    <a:pt x="228" y="724"/>
                  </a:cubicBezTo>
                  <a:cubicBezTo>
                    <a:pt x="182" y="677"/>
                    <a:pt x="182" y="677"/>
                    <a:pt x="182" y="677"/>
                  </a:cubicBezTo>
                  <a:cubicBezTo>
                    <a:pt x="136" y="724"/>
                    <a:pt x="136" y="724"/>
                    <a:pt x="136" y="724"/>
                  </a:cubicBezTo>
                  <a:cubicBezTo>
                    <a:pt x="131" y="728"/>
                    <a:pt x="126" y="730"/>
                    <a:pt x="120" y="730"/>
                  </a:cubicBezTo>
                  <a:cubicBezTo>
                    <a:pt x="114" y="730"/>
                    <a:pt x="109" y="728"/>
                    <a:pt x="104" y="724"/>
                  </a:cubicBezTo>
                  <a:cubicBezTo>
                    <a:pt x="96" y="715"/>
                    <a:pt x="96" y="701"/>
                    <a:pt x="104" y="692"/>
                  </a:cubicBezTo>
                  <a:cubicBezTo>
                    <a:pt x="151" y="646"/>
                    <a:pt x="151" y="646"/>
                    <a:pt x="151" y="646"/>
                  </a:cubicBezTo>
                  <a:cubicBezTo>
                    <a:pt x="104" y="600"/>
                    <a:pt x="104" y="600"/>
                    <a:pt x="104" y="600"/>
                  </a:cubicBezTo>
                  <a:cubicBezTo>
                    <a:pt x="96" y="591"/>
                    <a:pt x="96" y="577"/>
                    <a:pt x="104" y="568"/>
                  </a:cubicBezTo>
                  <a:cubicBezTo>
                    <a:pt x="113" y="560"/>
                    <a:pt x="127" y="560"/>
                    <a:pt x="136" y="568"/>
                  </a:cubicBezTo>
                  <a:cubicBezTo>
                    <a:pt x="182" y="615"/>
                    <a:pt x="182" y="615"/>
                    <a:pt x="182" y="615"/>
                  </a:cubicBezTo>
                  <a:cubicBezTo>
                    <a:pt x="228" y="568"/>
                    <a:pt x="228" y="568"/>
                    <a:pt x="228" y="568"/>
                  </a:cubicBezTo>
                  <a:cubicBezTo>
                    <a:pt x="237" y="560"/>
                    <a:pt x="251" y="560"/>
                    <a:pt x="260" y="568"/>
                  </a:cubicBezTo>
                  <a:cubicBezTo>
                    <a:pt x="268" y="577"/>
                    <a:pt x="268" y="591"/>
                    <a:pt x="260" y="600"/>
                  </a:cubicBezTo>
                  <a:cubicBezTo>
                    <a:pt x="213" y="646"/>
                    <a:pt x="213" y="646"/>
                    <a:pt x="213" y="646"/>
                  </a:cubicBezTo>
                  <a:lnTo>
                    <a:pt x="260" y="692"/>
                  </a:lnTo>
                  <a:close/>
                  <a:moveTo>
                    <a:pt x="641" y="585"/>
                  </a:moveTo>
                  <a:cubicBezTo>
                    <a:pt x="635" y="689"/>
                    <a:pt x="577" y="788"/>
                    <a:pt x="469" y="879"/>
                  </a:cubicBezTo>
                  <a:cubicBezTo>
                    <a:pt x="549" y="890"/>
                    <a:pt x="549" y="890"/>
                    <a:pt x="549" y="890"/>
                  </a:cubicBezTo>
                  <a:cubicBezTo>
                    <a:pt x="561" y="891"/>
                    <a:pt x="569" y="902"/>
                    <a:pt x="568" y="914"/>
                  </a:cubicBezTo>
                  <a:cubicBezTo>
                    <a:pt x="566" y="925"/>
                    <a:pt x="557" y="933"/>
                    <a:pt x="546" y="933"/>
                  </a:cubicBezTo>
                  <a:cubicBezTo>
                    <a:pt x="545" y="933"/>
                    <a:pt x="544" y="933"/>
                    <a:pt x="543" y="933"/>
                  </a:cubicBezTo>
                  <a:cubicBezTo>
                    <a:pt x="406" y="915"/>
                    <a:pt x="406" y="915"/>
                    <a:pt x="406" y="915"/>
                  </a:cubicBezTo>
                  <a:cubicBezTo>
                    <a:pt x="394" y="914"/>
                    <a:pt x="385" y="903"/>
                    <a:pt x="387" y="891"/>
                  </a:cubicBezTo>
                  <a:cubicBezTo>
                    <a:pt x="405" y="753"/>
                    <a:pt x="405" y="753"/>
                    <a:pt x="405" y="753"/>
                  </a:cubicBezTo>
                  <a:cubicBezTo>
                    <a:pt x="406" y="741"/>
                    <a:pt x="417" y="733"/>
                    <a:pt x="429" y="735"/>
                  </a:cubicBezTo>
                  <a:cubicBezTo>
                    <a:pt x="442" y="736"/>
                    <a:pt x="450" y="747"/>
                    <a:pt x="448" y="759"/>
                  </a:cubicBezTo>
                  <a:cubicBezTo>
                    <a:pt x="437" y="849"/>
                    <a:pt x="437" y="849"/>
                    <a:pt x="437" y="849"/>
                  </a:cubicBezTo>
                  <a:cubicBezTo>
                    <a:pt x="537" y="765"/>
                    <a:pt x="591" y="676"/>
                    <a:pt x="597" y="583"/>
                  </a:cubicBezTo>
                  <a:cubicBezTo>
                    <a:pt x="604" y="466"/>
                    <a:pt x="531" y="377"/>
                    <a:pt x="510" y="354"/>
                  </a:cubicBezTo>
                  <a:cubicBezTo>
                    <a:pt x="488" y="370"/>
                    <a:pt x="461" y="380"/>
                    <a:pt x="432" y="380"/>
                  </a:cubicBezTo>
                  <a:cubicBezTo>
                    <a:pt x="360" y="380"/>
                    <a:pt x="302" y="322"/>
                    <a:pt x="302" y="250"/>
                  </a:cubicBezTo>
                  <a:cubicBezTo>
                    <a:pt x="302" y="178"/>
                    <a:pt x="360" y="120"/>
                    <a:pt x="432" y="120"/>
                  </a:cubicBezTo>
                  <a:cubicBezTo>
                    <a:pt x="504" y="120"/>
                    <a:pt x="562" y="178"/>
                    <a:pt x="562" y="250"/>
                  </a:cubicBezTo>
                  <a:cubicBezTo>
                    <a:pt x="562" y="276"/>
                    <a:pt x="554" y="301"/>
                    <a:pt x="540" y="322"/>
                  </a:cubicBezTo>
                  <a:cubicBezTo>
                    <a:pt x="563" y="345"/>
                    <a:pt x="649" y="447"/>
                    <a:pt x="641" y="585"/>
                  </a:cubicBezTo>
                  <a:close/>
                  <a:moveTo>
                    <a:pt x="1279" y="382"/>
                  </a:moveTo>
                  <a:cubicBezTo>
                    <a:pt x="1187" y="485"/>
                    <a:pt x="1187" y="485"/>
                    <a:pt x="1187" y="485"/>
                  </a:cubicBezTo>
                  <a:cubicBezTo>
                    <a:pt x="1183" y="490"/>
                    <a:pt x="1177" y="493"/>
                    <a:pt x="1171" y="493"/>
                  </a:cubicBezTo>
                  <a:cubicBezTo>
                    <a:pt x="1165" y="493"/>
                    <a:pt x="1160" y="491"/>
                    <a:pt x="1156" y="487"/>
                  </a:cubicBezTo>
                  <a:cubicBezTo>
                    <a:pt x="1147" y="479"/>
                    <a:pt x="1146" y="465"/>
                    <a:pt x="1154" y="456"/>
                  </a:cubicBezTo>
                  <a:cubicBezTo>
                    <a:pt x="1215" y="388"/>
                    <a:pt x="1215" y="388"/>
                    <a:pt x="1215" y="388"/>
                  </a:cubicBezTo>
                  <a:cubicBezTo>
                    <a:pt x="1084" y="401"/>
                    <a:pt x="989" y="444"/>
                    <a:pt x="932" y="518"/>
                  </a:cubicBezTo>
                  <a:cubicBezTo>
                    <a:pt x="861" y="610"/>
                    <a:pt x="870" y="725"/>
                    <a:pt x="875" y="756"/>
                  </a:cubicBezTo>
                  <a:cubicBezTo>
                    <a:pt x="902" y="755"/>
                    <a:pt x="930" y="762"/>
                    <a:pt x="954" y="778"/>
                  </a:cubicBezTo>
                  <a:cubicBezTo>
                    <a:pt x="983" y="798"/>
                    <a:pt x="1002" y="828"/>
                    <a:pt x="1008" y="862"/>
                  </a:cubicBezTo>
                  <a:cubicBezTo>
                    <a:pt x="1015" y="896"/>
                    <a:pt x="1008" y="930"/>
                    <a:pt x="988" y="959"/>
                  </a:cubicBezTo>
                  <a:cubicBezTo>
                    <a:pt x="963" y="996"/>
                    <a:pt x="922" y="1016"/>
                    <a:pt x="881" y="1016"/>
                  </a:cubicBezTo>
                  <a:cubicBezTo>
                    <a:pt x="855" y="1016"/>
                    <a:pt x="830" y="1008"/>
                    <a:pt x="807" y="993"/>
                  </a:cubicBezTo>
                  <a:cubicBezTo>
                    <a:pt x="748" y="953"/>
                    <a:pt x="733" y="872"/>
                    <a:pt x="773" y="812"/>
                  </a:cubicBezTo>
                  <a:cubicBezTo>
                    <a:pt x="788" y="791"/>
                    <a:pt x="809" y="775"/>
                    <a:pt x="831" y="766"/>
                  </a:cubicBezTo>
                  <a:cubicBezTo>
                    <a:pt x="826" y="733"/>
                    <a:pt x="812" y="601"/>
                    <a:pt x="897" y="491"/>
                  </a:cubicBezTo>
                  <a:cubicBezTo>
                    <a:pt x="961" y="409"/>
                    <a:pt x="1065" y="360"/>
                    <a:pt x="1205" y="345"/>
                  </a:cubicBezTo>
                  <a:cubicBezTo>
                    <a:pt x="1145" y="292"/>
                    <a:pt x="1145" y="292"/>
                    <a:pt x="1145" y="292"/>
                  </a:cubicBezTo>
                  <a:cubicBezTo>
                    <a:pt x="1136" y="284"/>
                    <a:pt x="1135" y="270"/>
                    <a:pt x="1143" y="261"/>
                  </a:cubicBezTo>
                  <a:cubicBezTo>
                    <a:pt x="1151" y="252"/>
                    <a:pt x="1165" y="251"/>
                    <a:pt x="1174" y="259"/>
                  </a:cubicBezTo>
                  <a:cubicBezTo>
                    <a:pt x="1278" y="351"/>
                    <a:pt x="1278" y="351"/>
                    <a:pt x="1278" y="351"/>
                  </a:cubicBezTo>
                  <a:cubicBezTo>
                    <a:pt x="1282" y="355"/>
                    <a:pt x="1285" y="361"/>
                    <a:pt x="1285" y="366"/>
                  </a:cubicBezTo>
                  <a:cubicBezTo>
                    <a:pt x="1285" y="372"/>
                    <a:pt x="1283" y="378"/>
                    <a:pt x="1279" y="382"/>
                  </a:cubicBezTo>
                  <a:close/>
                  <a:moveTo>
                    <a:pt x="1540" y="455"/>
                  </a:moveTo>
                  <a:cubicBezTo>
                    <a:pt x="1515" y="492"/>
                    <a:pt x="1474" y="512"/>
                    <a:pt x="1433" y="512"/>
                  </a:cubicBezTo>
                  <a:cubicBezTo>
                    <a:pt x="1407" y="512"/>
                    <a:pt x="1382" y="504"/>
                    <a:pt x="1359" y="489"/>
                  </a:cubicBezTo>
                  <a:cubicBezTo>
                    <a:pt x="1300" y="449"/>
                    <a:pt x="1285" y="368"/>
                    <a:pt x="1325" y="308"/>
                  </a:cubicBezTo>
                  <a:cubicBezTo>
                    <a:pt x="1366" y="249"/>
                    <a:pt x="1447" y="234"/>
                    <a:pt x="1506" y="274"/>
                  </a:cubicBezTo>
                  <a:cubicBezTo>
                    <a:pt x="1535" y="294"/>
                    <a:pt x="1554" y="324"/>
                    <a:pt x="1560" y="358"/>
                  </a:cubicBezTo>
                  <a:cubicBezTo>
                    <a:pt x="1567" y="392"/>
                    <a:pt x="1560" y="426"/>
                    <a:pt x="1540" y="4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C794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pic>
        <p:nvPicPr>
          <p:cNvPr id="6146" name="Picture 2" descr="Plant ">
            <a:extLst>
              <a:ext uri="{FF2B5EF4-FFF2-40B4-BE49-F238E27FC236}">
                <a16:creationId xmlns:a16="http://schemas.microsoft.com/office/drawing/2014/main" id="{A5DFFBCC-BFAB-4630-9A93-8E8E92B94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90446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Watering can ">
            <a:extLst>
              <a:ext uri="{FF2B5EF4-FFF2-40B4-BE49-F238E27FC236}">
                <a16:creationId xmlns:a16="http://schemas.microsoft.com/office/drawing/2014/main" id="{08623C47-A58B-430C-AC81-FD0DDE4E6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84204" y="1830573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Watering can ">
            <a:extLst>
              <a:ext uri="{FF2B5EF4-FFF2-40B4-BE49-F238E27FC236}">
                <a16:creationId xmlns:a16="http://schemas.microsoft.com/office/drawing/2014/main" id="{26F0FD42-5DE3-40B5-AB93-4AE285A87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204" y="3198628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Watering can ">
            <a:extLst>
              <a:ext uri="{FF2B5EF4-FFF2-40B4-BE49-F238E27FC236}">
                <a16:creationId xmlns:a16="http://schemas.microsoft.com/office/drawing/2014/main" id="{128F10AD-C0F6-4578-8497-1F49B266E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204" y="4610985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Day ">
            <a:extLst>
              <a:ext uri="{FF2B5EF4-FFF2-40B4-BE49-F238E27FC236}">
                <a16:creationId xmlns:a16="http://schemas.microsoft.com/office/drawing/2014/main" id="{E80D1820-EFC3-48A7-B729-67C76EB42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996" y="168526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480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A1183-F6AE-457F-A9CA-72683CE5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271" y="548640"/>
            <a:ext cx="10566849" cy="731520"/>
          </a:xfrm>
        </p:spPr>
        <p:txBody>
          <a:bodyPr>
            <a:noAutofit/>
          </a:bodyPr>
          <a:lstStyle/>
          <a:p>
            <a:r>
              <a:rPr lang="cs-CZ" sz="3600" b="1" dirty="0">
                <a:latin typeface="+mn-lt"/>
              </a:rPr>
              <a:t>Efekty GLM: V průměru nulový efekt na recidivu*</a:t>
            </a:r>
            <a:endParaRPr lang="en-GB" sz="3600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7E4821-B11A-465F-9B4B-6D38974B4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93736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Přes pozitivní výsledky na úrovni psychologických změn zatím nemáme silné důkazy o vlivu na recidivu účastníků.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* Existují určité důvody k mírnému optimismu, podrobněji je vysvětlíme na závěrečné konferenci.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solidFill>
                  <a:schemeClr val="accent1"/>
                </a:solidFill>
              </a:rPr>
              <a:t>Pokud pozitivní výsledky vyžadují souhru mnoha aktéru ve „zdravém systému“, jak tedy podporovat </a:t>
            </a:r>
            <a:r>
              <a:rPr lang="cs-CZ" b="1" dirty="0" err="1">
                <a:solidFill>
                  <a:schemeClr val="accent1"/>
                </a:solidFill>
              </a:rPr>
              <a:t>desistenci</a:t>
            </a:r>
            <a:r>
              <a:rPr lang="cs-CZ" b="1" dirty="0">
                <a:solidFill>
                  <a:schemeClr val="accent1"/>
                </a:solidFill>
              </a:rPr>
              <a:t> propuštěných osob?</a:t>
            </a:r>
            <a:endParaRPr lang="cs-CZ" dirty="0">
              <a:solidFill>
                <a:schemeClr val="accent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Picture 4" descr="https://cdn-icons-png.flaticon.com/512/48/48065.png">
            <a:extLst>
              <a:ext uri="{FF2B5EF4-FFF2-40B4-BE49-F238E27FC236}">
                <a16:creationId xmlns:a16="http://schemas.microsoft.com/office/drawing/2014/main" id="{C90712D0-9708-4F7D-A953-0D33E81DA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307" y="2055836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fický objekt 5" descr="Zavřít">
            <a:extLst>
              <a:ext uri="{FF2B5EF4-FFF2-40B4-BE49-F238E27FC236}">
                <a16:creationId xmlns:a16="http://schemas.microsoft.com/office/drawing/2014/main" id="{39986A8B-A7C1-4B02-B31F-B6B606D783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5107" y="222143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137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3F12D-ACCE-4CA6-8604-8DB733ED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4900" b="1" dirty="0"/>
              <a:t>3. Jak podporovat </a:t>
            </a:r>
            <a:r>
              <a:rPr lang="cs-CZ" sz="4900" b="1" dirty="0" err="1"/>
              <a:t>desistenci</a:t>
            </a:r>
            <a:r>
              <a:rPr lang="cs-CZ" sz="4900" b="1" dirty="0"/>
              <a:t> propuštěných osob?</a:t>
            </a:r>
            <a:endParaRPr lang="en-GB" sz="49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DEF1E3-F6D6-4A07-9641-7128C59D2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0279"/>
            <a:ext cx="10515600" cy="3146684"/>
          </a:xfrm>
        </p:spPr>
        <p:txBody>
          <a:bodyPr/>
          <a:lstStyle/>
          <a:p>
            <a:pPr marL="0" indent="0" algn="ctr">
              <a:buNone/>
            </a:pPr>
            <a:r>
              <a:rPr lang="cs-CZ" i="1" dirty="0"/>
              <a:t>Moderuje Ing.</a:t>
            </a:r>
            <a:r>
              <a:rPr lang="en-GB" i="1" dirty="0"/>
              <a:t> </a:t>
            </a:r>
            <a:r>
              <a:rPr lang="cs-CZ" i="1" dirty="0"/>
              <a:t>Vladimír </a:t>
            </a:r>
            <a:r>
              <a:rPr lang="cs-CZ" i="1" dirty="0" err="1"/>
              <a:t>Kváča</a:t>
            </a:r>
            <a:r>
              <a:rPr lang="en-GB" i="1" dirty="0"/>
              <a:t>, </a:t>
            </a:r>
            <a:r>
              <a:rPr lang="en-GB" i="1" dirty="0" err="1"/>
              <a:t>Ph.D</a:t>
            </a:r>
            <a:r>
              <a:rPr lang="cs-CZ" i="1" dirty="0"/>
              <a:t>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508290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0035C-F8A9-4F4B-BEDF-F4AD5BC6D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Postup diskuze z jednotlivých stolů</a:t>
            </a:r>
            <a:endParaRPr lang="en-GB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6E49DE-D81C-4040-B4A6-6FB9C62E8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1. Představení</a:t>
            </a:r>
          </a:p>
          <a:p>
            <a:pPr marL="0" indent="0">
              <a:buNone/>
            </a:pPr>
            <a:r>
              <a:rPr lang="cs-CZ" dirty="0"/>
              <a:t>2. Ujasnění tématu</a:t>
            </a:r>
          </a:p>
          <a:p>
            <a:pPr marL="0" indent="0">
              <a:buNone/>
            </a:pPr>
            <a:r>
              <a:rPr lang="cs-CZ" dirty="0"/>
              <a:t>3. Co už tu je? Co funguje? Můžete sdílet příběh o úspěchu?</a:t>
            </a:r>
          </a:p>
          <a:p>
            <a:pPr marL="0" indent="0">
              <a:buNone/>
            </a:pPr>
            <a:r>
              <a:rPr lang="cs-CZ" dirty="0"/>
              <a:t>4. Jak vypadá budoucnost, kde jsou tyto úspěchy na denním pořádku? </a:t>
            </a:r>
          </a:p>
          <a:p>
            <a:pPr marL="0" indent="0">
              <a:buNone/>
            </a:pPr>
            <a:r>
              <a:rPr lang="cs-CZ" dirty="0"/>
              <a:t>5. Co je potřeba změnit, aby se tyto úspěchy dostavovaly častěji? Co se má stát?</a:t>
            </a:r>
          </a:p>
          <a:p>
            <a:pPr marL="0" indent="0">
              <a:buNone/>
            </a:pPr>
            <a:r>
              <a:rPr lang="cs-CZ" dirty="0"/>
              <a:t>6. Co pro to můžeme udělat přímo my, kdo tu sedíme?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52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9DFD85-AA23-43E0-B7D3-EB92A6F2F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Program</a:t>
            </a:r>
            <a:endParaRPr lang="en-GB" dirty="0"/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25F379A9-9C0B-4D4D-B5FD-696FFF79193D}"/>
              </a:ext>
            </a:extLst>
          </p:cNvPr>
          <p:cNvGrpSpPr/>
          <p:nvPr/>
        </p:nvGrpSpPr>
        <p:grpSpPr>
          <a:xfrm>
            <a:off x="3920763" y="1690688"/>
            <a:ext cx="7200000" cy="4608680"/>
            <a:chOff x="2496000" y="1690688"/>
            <a:chExt cx="7200000" cy="4608680"/>
          </a:xfrm>
        </p:grpSpPr>
        <p:sp>
          <p:nvSpPr>
            <p:cNvPr id="6" name="Obdélník: se zakulacenými rohy 5">
              <a:extLst>
                <a:ext uri="{FF2B5EF4-FFF2-40B4-BE49-F238E27FC236}">
                  <a16:creationId xmlns:a16="http://schemas.microsoft.com/office/drawing/2014/main" id="{0F7A6195-5046-4EDD-BBDE-D7C9D4A7DDCC}"/>
                </a:ext>
              </a:extLst>
            </p:cNvPr>
            <p:cNvSpPr/>
            <p:nvPr/>
          </p:nvSpPr>
          <p:spPr>
            <a:xfrm>
              <a:off x="2496000" y="1690688"/>
              <a:ext cx="7200000" cy="540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400" dirty="0"/>
                <a:t>Úvod, představení témat</a:t>
              </a:r>
              <a:endParaRPr lang="en-GB" sz="2400" dirty="0"/>
            </a:p>
          </p:txBody>
        </p:sp>
        <p:grpSp>
          <p:nvGrpSpPr>
            <p:cNvPr id="18" name="Skupina 17">
              <a:extLst>
                <a:ext uri="{FF2B5EF4-FFF2-40B4-BE49-F238E27FC236}">
                  <a16:creationId xmlns:a16="http://schemas.microsoft.com/office/drawing/2014/main" id="{25CD0571-E965-4C56-BF64-6DA17AD3F499}"/>
                </a:ext>
              </a:extLst>
            </p:cNvPr>
            <p:cNvGrpSpPr/>
            <p:nvPr/>
          </p:nvGrpSpPr>
          <p:grpSpPr>
            <a:xfrm>
              <a:off x="2496000" y="2432424"/>
              <a:ext cx="7200000" cy="720000"/>
              <a:chOff x="2496000" y="2352664"/>
              <a:chExt cx="7200000" cy="720000"/>
            </a:xfrm>
          </p:grpSpPr>
          <p:sp>
            <p:nvSpPr>
              <p:cNvPr id="9" name="Obdélník: se zakulacenými rohy 8">
                <a:extLst>
                  <a:ext uri="{FF2B5EF4-FFF2-40B4-BE49-F238E27FC236}">
                    <a16:creationId xmlns:a16="http://schemas.microsoft.com/office/drawing/2014/main" id="{EBC56585-3C55-4AF7-956A-D0A4E975903B}"/>
                  </a:ext>
                </a:extLst>
              </p:cNvPr>
              <p:cNvSpPr/>
              <p:nvPr/>
            </p:nvSpPr>
            <p:spPr>
              <a:xfrm>
                <a:off x="2496000" y="2352664"/>
                <a:ext cx="2160000" cy="720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2400" dirty="0"/>
                  <a:t>Debata u stolu </a:t>
                </a:r>
                <a:r>
                  <a:rPr lang="cs-CZ" sz="2400" dirty="0" err="1"/>
                  <a:t>Prizonizace</a:t>
                </a:r>
                <a:endParaRPr lang="en-GB" sz="2400" dirty="0"/>
              </a:p>
            </p:txBody>
          </p:sp>
          <p:sp>
            <p:nvSpPr>
              <p:cNvPr id="10" name="Obdélník: se zakulacenými rohy 9">
                <a:extLst>
                  <a:ext uri="{FF2B5EF4-FFF2-40B4-BE49-F238E27FC236}">
                    <a16:creationId xmlns:a16="http://schemas.microsoft.com/office/drawing/2014/main" id="{5F46CCFF-CCDA-4DD9-A0FA-F7F9C67C46E2}"/>
                  </a:ext>
                </a:extLst>
              </p:cNvPr>
              <p:cNvSpPr/>
              <p:nvPr/>
            </p:nvSpPr>
            <p:spPr>
              <a:xfrm>
                <a:off x="5016000" y="2352664"/>
                <a:ext cx="2160000" cy="720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2400" dirty="0"/>
                  <a:t>Debata u stolu Motivace</a:t>
                </a:r>
                <a:endParaRPr lang="en-GB" sz="2400" dirty="0"/>
              </a:p>
            </p:txBody>
          </p:sp>
          <p:sp>
            <p:nvSpPr>
              <p:cNvPr id="11" name="Obdélník: se zakulacenými rohy 10">
                <a:extLst>
                  <a:ext uri="{FF2B5EF4-FFF2-40B4-BE49-F238E27FC236}">
                    <a16:creationId xmlns:a16="http://schemas.microsoft.com/office/drawing/2014/main" id="{CCD59DB9-51F0-4EB2-BC50-391422F8A71B}"/>
                  </a:ext>
                </a:extLst>
              </p:cNvPr>
              <p:cNvSpPr/>
              <p:nvPr/>
            </p:nvSpPr>
            <p:spPr>
              <a:xfrm>
                <a:off x="7536000" y="2352664"/>
                <a:ext cx="2160000" cy="720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2400" dirty="0"/>
                  <a:t>Debata u stolu </a:t>
                </a:r>
                <a:r>
                  <a:rPr lang="cs-CZ" sz="2400" dirty="0" err="1"/>
                  <a:t>Desistence</a:t>
                </a:r>
                <a:endParaRPr lang="en-GB" sz="2400" dirty="0"/>
              </a:p>
            </p:txBody>
          </p:sp>
        </p:grpSp>
        <p:sp>
          <p:nvSpPr>
            <p:cNvPr id="12" name="Obdélník: se zakulacenými rohy 11">
              <a:extLst>
                <a:ext uri="{FF2B5EF4-FFF2-40B4-BE49-F238E27FC236}">
                  <a16:creationId xmlns:a16="http://schemas.microsoft.com/office/drawing/2014/main" id="{3BBF4B96-7FC8-4FFC-9D32-42E4B569AB76}"/>
                </a:ext>
              </a:extLst>
            </p:cNvPr>
            <p:cNvSpPr/>
            <p:nvPr/>
          </p:nvSpPr>
          <p:spPr>
            <a:xfrm>
              <a:off x="2496000" y="3354160"/>
              <a:ext cx="7200000" cy="5400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2400" dirty="0"/>
                <a:t>Přestávka</a:t>
              </a:r>
              <a:endParaRPr lang="en-GB" sz="2400" dirty="0"/>
            </a:p>
          </p:txBody>
        </p:sp>
        <p:grpSp>
          <p:nvGrpSpPr>
            <p:cNvPr id="19" name="Skupina 18">
              <a:extLst>
                <a:ext uri="{FF2B5EF4-FFF2-40B4-BE49-F238E27FC236}">
                  <a16:creationId xmlns:a16="http://schemas.microsoft.com/office/drawing/2014/main" id="{D06E2279-44A9-4F34-B0AA-84E1C153DD59}"/>
                </a:ext>
              </a:extLst>
            </p:cNvPr>
            <p:cNvGrpSpPr/>
            <p:nvPr/>
          </p:nvGrpSpPr>
          <p:grpSpPr>
            <a:xfrm>
              <a:off x="2496000" y="4095896"/>
              <a:ext cx="7200000" cy="720000"/>
              <a:chOff x="2496000" y="3928838"/>
              <a:chExt cx="7200000" cy="720000"/>
            </a:xfrm>
          </p:grpSpPr>
          <p:sp>
            <p:nvSpPr>
              <p:cNvPr id="13" name="Obdélník: se zakulacenými rohy 12">
                <a:extLst>
                  <a:ext uri="{FF2B5EF4-FFF2-40B4-BE49-F238E27FC236}">
                    <a16:creationId xmlns:a16="http://schemas.microsoft.com/office/drawing/2014/main" id="{7346F18C-2A70-4043-88D8-3FE470DEE9EB}"/>
                  </a:ext>
                </a:extLst>
              </p:cNvPr>
              <p:cNvSpPr/>
              <p:nvPr/>
            </p:nvSpPr>
            <p:spPr>
              <a:xfrm>
                <a:off x="2496000" y="3928838"/>
                <a:ext cx="2160000" cy="720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2400" dirty="0"/>
                  <a:t>Debata u stolu </a:t>
                </a:r>
                <a:r>
                  <a:rPr lang="cs-CZ" sz="2400" dirty="0" err="1"/>
                  <a:t>Prizonizace</a:t>
                </a:r>
                <a:endParaRPr lang="en-GB" sz="2400" dirty="0"/>
              </a:p>
            </p:txBody>
          </p:sp>
          <p:sp>
            <p:nvSpPr>
              <p:cNvPr id="14" name="Obdélník: se zakulacenými rohy 13">
                <a:extLst>
                  <a:ext uri="{FF2B5EF4-FFF2-40B4-BE49-F238E27FC236}">
                    <a16:creationId xmlns:a16="http://schemas.microsoft.com/office/drawing/2014/main" id="{1BE1396B-821F-48CD-B8E0-FE57EFA5CE19}"/>
                  </a:ext>
                </a:extLst>
              </p:cNvPr>
              <p:cNvSpPr/>
              <p:nvPr/>
            </p:nvSpPr>
            <p:spPr>
              <a:xfrm>
                <a:off x="5016000" y="3928838"/>
                <a:ext cx="2160000" cy="720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2400" dirty="0"/>
                  <a:t>Debata u stolu Motivace</a:t>
                </a:r>
                <a:endParaRPr lang="en-GB" sz="2400" dirty="0"/>
              </a:p>
            </p:txBody>
          </p:sp>
          <p:sp>
            <p:nvSpPr>
              <p:cNvPr id="15" name="Obdélník: se zakulacenými rohy 14">
                <a:extLst>
                  <a:ext uri="{FF2B5EF4-FFF2-40B4-BE49-F238E27FC236}">
                    <a16:creationId xmlns:a16="http://schemas.microsoft.com/office/drawing/2014/main" id="{1BE9C94B-5270-4FE4-8BC9-CADE2C082234}"/>
                  </a:ext>
                </a:extLst>
              </p:cNvPr>
              <p:cNvSpPr/>
              <p:nvPr/>
            </p:nvSpPr>
            <p:spPr>
              <a:xfrm>
                <a:off x="7536000" y="3928838"/>
                <a:ext cx="2160000" cy="720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2400" dirty="0"/>
                  <a:t>Debata u stolu </a:t>
                </a:r>
                <a:r>
                  <a:rPr lang="cs-CZ" sz="2400" dirty="0" err="1"/>
                  <a:t>Desistence</a:t>
                </a:r>
                <a:endParaRPr lang="en-GB" sz="2400" dirty="0"/>
              </a:p>
            </p:txBody>
          </p:sp>
        </p:grpSp>
        <p:sp>
          <p:nvSpPr>
            <p:cNvPr id="16" name="Obdélník: se zakulacenými rohy 15">
              <a:extLst>
                <a:ext uri="{FF2B5EF4-FFF2-40B4-BE49-F238E27FC236}">
                  <a16:creationId xmlns:a16="http://schemas.microsoft.com/office/drawing/2014/main" id="{554CDBF4-ABA8-4821-884A-44C37A47B313}"/>
                </a:ext>
              </a:extLst>
            </p:cNvPr>
            <p:cNvSpPr/>
            <p:nvPr/>
          </p:nvSpPr>
          <p:spPr>
            <a:xfrm>
              <a:off x="2496000" y="5017632"/>
              <a:ext cx="7200000" cy="540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400" dirty="0"/>
                <a:t>Shrnutí výstupů, diskuze komentáře</a:t>
              </a:r>
              <a:endParaRPr lang="en-GB" sz="2400" dirty="0"/>
            </a:p>
          </p:txBody>
        </p:sp>
        <p:sp>
          <p:nvSpPr>
            <p:cNvPr id="17" name="Obdélník: se zakulacenými rohy 16">
              <a:extLst>
                <a:ext uri="{FF2B5EF4-FFF2-40B4-BE49-F238E27FC236}">
                  <a16:creationId xmlns:a16="http://schemas.microsoft.com/office/drawing/2014/main" id="{AFE20181-CB4E-4F39-8BDF-5CB8D2D37310}"/>
                </a:ext>
              </a:extLst>
            </p:cNvPr>
            <p:cNvSpPr/>
            <p:nvPr/>
          </p:nvSpPr>
          <p:spPr>
            <a:xfrm>
              <a:off x="2496000" y="5759368"/>
              <a:ext cx="7200000" cy="5400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2400" dirty="0"/>
                <a:t>Oběd a </a:t>
              </a:r>
              <a:r>
                <a:rPr lang="cs-CZ" sz="2400" dirty="0" err="1"/>
                <a:t>networking</a:t>
              </a:r>
              <a:endParaRPr lang="en-GB" sz="2400" dirty="0"/>
            </a:p>
          </p:txBody>
        </p:sp>
      </p:grpSp>
      <p:sp>
        <p:nvSpPr>
          <p:cNvPr id="23" name="Obdélník: se zakulacenými rohy 22">
            <a:extLst>
              <a:ext uri="{FF2B5EF4-FFF2-40B4-BE49-F238E27FC236}">
                <a16:creationId xmlns:a16="http://schemas.microsoft.com/office/drawing/2014/main" id="{91959FCC-CFD4-49B4-A490-0A9FFB7AFE6A}"/>
              </a:ext>
            </a:extLst>
          </p:cNvPr>
          <p:cNvSpPr/>
          <p:nvPr/>
        </p:nvSpPr>
        <p:spPr>
          <a:xfrm>
            <a:off x="1071237" y="1690688"/>
            <a:ext cx="2129163" cy="54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9:30 – 10:00</a:t>
            </a:r>
            <a:endParaRPr lang="en-GB" sz="2400" dirty="0"/>
          </a:p>
        </p:txBody>
      </p:sp>
      <p:sp>
        <p:nvSpPr>
          <p:cNvPr id="24" name="Obdélník: se zakulacenými rohy 23">
            <a:extLst>
              <a:ext uri="{FF2B5EF4-FFF2-40B4-BE49-F238E27FC236}">
                <a16:creationId xmlns:a16="http://schemas.microsoft.com/office/drawing/2014/main" id="{52B16975-C2B3-4C78-A713-0028DBD43600}"/>
              </a:ext>
            </a:extLst>
          </p:cNvPr>
          <p:cNvSpPr/>
          <p:nvPr/>
        </p:nvSpPr>
        <p:spPr>
          <a:xfrm>
            <a:off x="1102075" y="2433818"/>
            <a:ext cx="2129163" cy="71860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10:00 – 11:00</a:t>
            </a:r>
            <a:endParaRPr lang="en-GB" sz="2400" dirty="0"/>
          </a:p>
        </p:txBody>
      </p:sp>
      <p:sp>
        <p:nvSpPr>
          <p:cNvPr id="25" name="Obdélník: se zakulacenými rohy 24">
            <a:extLst>
              <a:ext uri="{FF2B5EF4-FFF2-40B4-BE49-F238E27FC236}">
                <a16:creationId xmlns:a16="http://schemas.microsoft.com/office/drawing/2014/main" id="{34891B64-8AA5-481B-B0D2-5F1A2748B64D}"/>
              </a:ext>
            </a:extLst>
          </p:cNvPr>
          <p:cNvSpPr/>
          <p:nvPr/>
        </p:nvSpPr>
        <p:spPr>
          <a:xfrm>
            <a:off x="1071236" y="3354160"/>
            <a:ext cx="2129163" cy="54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11:00 – 11:30</a:t>
            </a:r>
            <a:endParaRPr lang="en-GB" sz="2400" dirty="0"/>
          </a:p>
        </p:txBody>
      </p:sp>
      <p:sp>
        <p:nvSpPr>
          <p:cNvPr id="26" name="Obdélník: se zakulacenými rohy 25">
            <a:extLst>
              <a:ext uri="{FF2B5EF4-FFF2-40B4-BE49-F238E27FC236}">
                <a16:creationId xmlns:a16="http://schemas.microsoft.com/office/drawing/2014/main" id="{4584859C-1A49-4056-A3D0-3562431A4AF4}"/>
              </a:ext>
            </a:extLst>
          </p:cNvPr>
          <p:cNvSpPr/>
          <p:nvPr/>
        </p:nvSpPr>
        <p:spPr>
          <a:xfrm>
            <a:off x="1071236" y="4095896"/>
            <a:ext cx="2129163" cy="71860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11:30 – 12:30</a:t>
            </a:r>
            <a:endParaRPr lang="en-GB" sz="2400" dirty="0"/>
          </a:p>
        </p:txBody>
      </p:sp>
      <p:sp>
        <p:nvSpPr>
          <p:cNvPr id="27" name="Obdélník: se zakulacenými rohy 26">
            <a:extLst>
              <a:ext uri="{FF2B5EF4-FFF2-40B4-BE49-F238E27FC236}">
                <a16:creationId xmlns:a16="http://schemas.microsoft.com/office/drawing/2014/main" id="{D7E8E88A-A39B-4B10-8D44-EE550469C883}"/>
              </a:ext>
            </a:extLst>
          </p:cNvPr>
          <p:cNvSpPr/>
          <p:nvPr/>
        </p:nvSpPr>
        <p:spPr>
          <a:xfrm>
            <a:off x="1071236" y="5017632"/>
            <a:ext cx="2129163" cy="54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12:30 – 13:30</a:t>
            </a:r>
            <a:endParaRPr lang="en-GB" sz="2400" dirty="0"/>
          </a:p>
        </p:txBody>
      </p:sp>
      <p:sp>
        <p:nvSpPr>
          <p:cNvPr id="28" name="Obdélník: se zakulacenými rohy 27">
            <a:extLst>
              <a:ext uri="{FF2B5EF4-FFF2-40B4-BE49-F238E27FC236}">
                <a16:creationId xmlns:a16="http://schemas.microsoft.com/office/drawing/2014/main" id="{22D20698-7F5E-4F8E-93E5-EAB91F795166}"/>
              </a:ext>
            </a:extLst>
          </p:cNvPr>
          <p:cNvSpPr/>
          <p:nvPr/>
        </p:nvSpPr>
        <p:spPr>
          <a:xfrm>
            <a:off x="1071235" y="5759368"/>
            <a:ext cx="2129163" cy="54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13:30 – 14:00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72412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B1B0F-F17A-4C0F-9D97-765C74C3C2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Vybrané závěry z evaluace projektu GLM</a:t>
            </a:r>
            <a:endParaRPr lang="en-GB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5D6AEF78-73AE-4EC9-B2E0-5857E6DE38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2" descr="https://cdn-icons-png.flaticon.com/512/1924/1924512.png">
            <a:extLst>
              <a:ext uri="{FF2B5EF4-FFF2-40B4-BE49-F238E27FC236}">
                <a16:creationId xmlns:a16="http://schemas.microsoft.com/office/drawing/2014/main" id="{655E926A-2E52-45D6-A7DD-25B709F1A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000" y="3870822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58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A1183-F6AE-457F-A9CA-72683CE5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272" y="548640"/>
            <a:ext cx="10113264" cy="731520"/>
          </a:xfrm>
        </p:spPr>
        <p:txBody>
          <a:bodyPr>
            <a:noAutofit/>
          </a:bodyPr>
          <a:lstStyle/>
          <a:p>
            <a:r>
              <a:rPr lang="cs-CZ" sz="3600" b="1" dirty="0">
                <a:latin typeface="+mn-lt"/>
              </a:rPr>
              <a:t>Efekty GLM: Změna pohledu na svět a společnost</a:t>
            </a:r>
            <a:endParaRPr lang="en-GB" sz="3600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7E4821-B11A-465F-9B4B-6D38974B4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93736" cy="4351338"/>
          </a:xfrm>
        </p:spPr>
        <p:txBody>
          <a:bodyPr/>
          <a:lstStyle/>
          <a:p>
            <a:r>
              <a:rPr lang="en-GB" dirty="0" err="1"/>
              <a:t>Změna</a:t>
            </a:r>
            <a:r>
              <a:rPr lang="en-GB" dirty="0"/>
              <a:t> </a:t>
            </a:r>
            <a:r>
              <a:rPr lang="en-GB" dirty="0" err="1"/>
              <a:t>pohledu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svět</a:t>
            </a:r>
            <a:r>
              <a:rPr lang="en-GB" dirty="0"/>
              <a:t> a </a:t>
            </a:r>
            <a:r>
              <a:rPr lang="en-GB" dirty="0" err="1"/>
              <a:t>společnost</a:t>
            </a:r>
            <a:r>
              <a:rPr lang="en-GB" dirty="0"/>
              <a:t> </a:t>
            </a:r>
            <a:r>
              <a:rPr lang="en-GB" dirty="0" err="1"/>
              <a:t>zahrnující</a:t>
            </a:r>
            <a:r>
              <a:rPr lang="en-GB" dirty="0"/>
              <a:t> </a:t>
            </a:r>
            <a:r>
              <a:rPr lang="en-GB" dirty="0" err="1"/>
              <a:t>prvky</a:t>
            </a:r>
            <a:r>
              <a:rPr lang="en-GB" dirty="0"/>
              <a:t> </a:t>
            </a:r>
            <a:r>
              <a:rPr lang="en-GB" dirty="0" err="1"/>
              <a:t>regulace</a:t>
            </a:r>
            <a:r>
              <a:rPr lang="en-GB" dirty="0"/>
              <a:t> </a:t>
            </a:r>
            <a:r>
              <a:rPr lang="en-GB" dirty="0" err="1"/>
              <a:t>chování</a:t>
            </a:r>
            <a:r>
              <a:rPr lang="en-GB" dirty="0"/>
              <a:t>, </a:t>
            </a:r>
            <a:r>
              <a:rPr lang="en-GB" dirty="0" err="1"/>
              <a:t>nepřátelství</a:t>
            </a:r>
            <a:r>
              <a:rPr lang="en-GB" dirty="0"/>
              <a:t>, </a:t>
            </a:r>
            <a:r>
              <a:rPr lang="en-GB" dirty="0" err="1"/>
              <a:t>naivity</a:t>
            </a:r>
            <a:r>
              <a:rPr lang="en-GB" dirty="0"/>
              <a:t> a </a:t>
            </a:r>
            <a:r>
              <a:rPr lang="en-GB" dirty="0" err="1"/>
              <a:t>vnímání</a:t>
            </a:r>
            <a:r>
              <a:rPr lang="en-GB" dirty="0"/>
              <a:t> reality. </a:t>
            </a:r>
            <a:endParaRPr lang="cs-CZ" dirty="0"/>
          </a:p>
          <a:p>
            <a:r>
              <a:rPr lang="en-GB" dirty="0" err="1"/>
              <a:t>Typické</a:t>
            </a:r>
            <a:r>
              <a:rPr lang="en-GB" dirty="0"/>
              <a:t> je </a:t>
            </a:r>
            <a:r>
              <a:rPr lang="en-GB" dirty="0" err="1"/>
              <a:t>zvýšení</a:t>
            </a:r>
            <a:r>
              <a:rPr lang="en-GB" dirty="0"/>
              <a:t> </a:t>
            </a:r>
            <a:r>
              <a:rPr lang="en-GB" dirty="0" err="1"/>
              <a:t>důvěry</a:t>
            </a:r>
            <a:r>
              <a:rPr lang="en-GB" dirty="0"/>
              <a:t> v </a:t>
            </a:r>
            <a:r>
              <a:rPr lang="en-GB" dirty="0" err="1"/>
              <a:t>druhé</a:t>
            </a:r>
            <a:r>
              <a:rPr lang="en-GB" dirty="0"/>
              <a:t> </a:t>
            </a:r>
            <a:r>
              <a:rPr lang="en-GB" dirty="0" err="1"/>
              <a:t>lidi</a:t>
            </a:r>
            <a:r>
              <a:rPr lang="en-GB" dirty="0"/>
              <a:t>, </a:t>
            </a:r>
            <a:r>
              <a:rPr lang="en-GB" dirty="0" err="1"/>
              <a:t>snížení</a:t>
            </a:r>
            <a:r>
              <a:rPr lang="en-GB" dirty="0"/>
              <a:t> </a:t>
            </a:r>
            <a:r>
              <a:rPr lang="en-GB" dirty="0" err="1"/>
              <a:t>pocitu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cs-CZ" dirty="0"/>
              <a:t>„</a:t>
            </a:r>
            <a:r>
              <a:rPr lang="en-GB" dirty="0" err="1"/>
              <a:t>jsem</a:t>
            </a:r>
            <a:r>
              <a:rPr lang="en-GB" dirty="0"/>
              <a:t> </a:t>
            </a:r>
            <a:r>
              <a:rPr lang="en-GB" dirty="0" err="1"/>
              <a:t>obětí</a:t>
            </a:r>
            <a:r>
              <a:rPr lang="en-GB" dirty="0"/>
              <a:t> </a:t>
            </a:r>
            <a:r>
              <a:rPr lang="en-GB" dirty="0" err="1"/>
              <a:t>druhých</a:t>
            </a:r>
            <a:r>
              <a:rPr lang="en-GB" dirty="0"/>
              <a:t> a </a:t>
            </a:r>
            <a:r>
              <a:rPr lang="en-GB" dirty="0" err="1"/>
              <a:t>musím</a:t>
            </a:r>
            <a:r>
              <a:rPr lang="en-GB" dirty="0"/>
              <a:t> </a:t>
            </a:r>
            <a:r>
              <a:rPr lang="cs-CZ" dirty="0"/>
              <a:t>si na ně dát pozor“</a:t>
            </a:r>
            <a:r>
              <a:rPr lang="en-GB" dirty="0"/>
              <a:t>, </a:t>
            </a:r>
            <a:r>
              <a:rPr lang="en-GB" dirty="0" err="1"/>
              <a:t>snížení</a:t>
            </a:r>
            <a:r>
              <a:rPr lang="en-GB" dirty="0"/>
              <a:t> </a:t>
            </a:r>
            <a:r>
              <a:rPr lang="en-GB" dirty="0" err="1"/>
              <a:t>cynismu</a:t>
            </a:r>
            <a:r>
              <a:rPr lang="en-GB" dirty="0"/>
              <a:t> a </a:t>
            </a:r>
            <a:r>
              <a:rPr lang="en-GB" dirty="0" err="1"/>
              <a:t>posun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vnímání</a:t>
            </a:r>
            <a:r>
              <a:rPr lang="en-GB" dirty="0"/>
              <a:t> </a:t>
            </a:r>
            <a:r>
              <a:rPr lang="en-GB" dirty="0" err="1"/>
              <a:t>světa</a:t>
            </a:r>
            <a:r>
              <a:rPr lang="en-GB" dirty="0"/>
              <a:t> od </a:t>
            </a:r>
            <a:r>
              <a:rPr lang="cs-CZ" dirty="0"/>
              <a:t>„</a:t>
            </a:r>
            <a:r>
              <a:rPr lang="en-GB" dirty="0" err="1"/>
              <a:t>špatného</a:t>
            </a:r>
            <a:r>
              <a:rPr lang="cs-CZ" dirty="0"/>
              <a:t>“</a:t>
            </a:r>
            <a:r>
              <a:rPr lang="en-GB" dirty="0"/>
              <a:t> k </a:t>
            </a:r>
            <a:r>
              <a:rPr lang="cs-CZ" dirty="0"/>
              <a:t>„</a:t>
            </a:r>
            <a:r>
              <a:rPr lang="en-GB" dirty="0" err="1"/>
              <a:t>dobrému</a:t>
            </a:r>
            <a:r>
              <a:rPr lang="cs-CZ" dirty="0"/>
              <a:t>“</a:t>
            </a:r>
            <a:r>
              <a:rPr lang="en-GB" dirty="0"/>
              <a:t>. </a:t>
            </a:r>
            <a:endParaRPr lang="cs-CZ" dirty="0"/>
          </a:p>
          <a:p>
            <a:r>
              <a:rPr lang="en-GB" dirty="0" err="1"/>
              <a:t>Snižuje</a:t>
            </a:r>
            <a:r>
              <a:rPr lang="en-GB" dirty="0"/>
              <a:t> se </a:t>
            </a:r>
            <a:r>
              <a:rPr lang="en-GB" dirty="0" err="1"/>
              <a:t>také</a:t>
            </a:r>
            <a:r>
              <a:rPr lang="en-GB" dirty="0"/>
              <a:t> </a:t>
            </a:r>
            <a:r>
              <a:rPr lang="en-GB" dirty="0" err="1"/>
              <a:t>vnímaná</a:t>
            </a:r>
            <a:r>
              <a:rPr lang="en-GB" dirty="0"/>
              <a:t> </a:t>
            </a:r>
            <a:r>
              <a:rPr lang="en-GB" dirty="0" err="1"/>
              <a:t>přijatelnost</a:t>
            </a:r>
            <a:r>
              <a:rPr lang="en-GB" dirty="0"/>
              <a:t> </a:t>
            </a:r>
            <a:r>
              <a:rPr lang="en-GB" dirty="0" err="1"/>
              <a:t>amorálního</a:t>
            </a:r>
            <a:r>
              <a:rPr lang="en-GB" dirty="0"/>
              <a:t> </a:t>
            </a:r>
            <a:r>
              <a:rPr lang="en-GB" dirty="0" err="1"/>
              <a:t>chování</a:t>
            </a:r>
            <a:r>
              <a:rPr lang="en-GB" dirty="0"/>
              <a:t>.</a:t>
            </a:r>
          </a:p>
        </p:txBody>
      </p:sp>
      <p:pic>
        <p:nvPicPr>
          <p:cNvPr id="4" name="Picture 2" descr="https://cdn-icons-png.flaticon.com/512/2994/2994311.png">
            <a:extLst>
              <a:ext uri="{FF2B5EF4-FFF2-40B4-BE49-F238E27FC236}">
                <a16:creationId xmlns:a16="http://schemas.microsoft.com/office/drawing/2014/main" id="{D1E7571B-0EB9-40F5-A716-63AA6AC74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6536" y="1920240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941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>
            <a:extLst>
              <a:ext uri="{FF2B5EF4-FFF2-40B4-BE49-F238E27FC236}">
                <a16:creationId xmlns:a16="http://schemas.microsoft.com/office/drawing/2014/main" id="{C1E3C138-419A-4AD5-9B94-3F55F5756689}"/>
              </a:ext>
            </a:extLst>
          </p:cNvPr>
          <p:cNvGrpSpPr/>
          <p:nvPr/>
        </p:nvGrpSpPr>
        <p:grpSpPr>
          <a:xfrm>
            <a:off x="442590" y="365760"/>
            <a:ext cx="11225154" cy="5985116"/>
            <a:chOff x="777764" y="819807"/>
            <a:chExt cx="9469821" cy="4761187"/>
          </a:xfrm>
        </p:grpSpPr>
        <p:pic>
          <p:nvPicPr>
            <p:cNvPr id="4" name="Obrázek 3">
              <a:extLst>
                <a:ext uri="{FF2B5EF4-FFF2-40B4-BE49-F238E27FC236}">
                  <a16:creationId xmlns:a16="http://schemas.microsoft.com/office/drawing/2014/main" id="{42442AF2-D0B9-4CA6-9CB6-09E9883576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1551" t="21609" r="36466" b="9426"/>
            <a:stretch/>
          </p:blipFill>
          <p:spPr>
            <a:xfrm>
              <a:off x="777764" y="819807"/>
              <a:ext cx="6337738" cy="4729656"/>
            </a:xfrm>
            <a:prstGeom prst="rect">
              <a:avLst/>
            </a:prstGeom>
          </p:spPr>
        </p:pic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3E9BDE6E-C668-4433-9009-8A46B2146C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6983" t="19081" r="37327" b="11954"/>
            <a:stretch/>
          </p:blipFill>
          <p:spPr>
            <a:xfrm>
              <a:off x="7115502" y="851337"/>
              <a:ext cx="3132083" cy="47296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3155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A1183-F6AE-457F-A9CA-72683CE5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272" y="548640"/>
            <a:ext cx="10113264" cy="731520"/>
          </a:xfrm>
        </p:spPr>
        <p:txBody>
          <a:bodyPr>
            <a:noAutofit/>
          </a:bodyPr>
          <a:lstStyle/>
          <a:p>
            <a:r>
              <a:rPr lang="cs-CZ" sz="3600" b="1" dirty="0">
                <a:latin typeface="+mn-lt"/>
              </a:rPr>
              <a:t>Efekty GLM: Změna pohledu na sebe sama</a:t>
            </a:r>
            <a:endParaRPr lang="en-GB" sz="3600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7E4821-B11A-465F-9B4B-6D38974B4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93736" cy="4351338"/>
          </a:xfrm>
        </p:spPr>
        <p:txBody>
          <a:bodyPr/>
          <a:lstStyle/>
          <a:p>
            <a:r>
              <a:rPr lang="en-GB" dirty="0" err="1"/>
              <a:t>Pozorujeme</a:t>
            </a:r>
            <a:r>
              <a:rPr lang="en-GB" dirty="0"/>
              <a:t> </a:t>
            </a:r>
            <a:r>
              <a:rPr lang="en-GB" dirty="0" err="1"/>
              <a:t>větší</a:t>
            </a:r>
            <a:r>
              <a:rPr lang="en-GB" dirty="0"/>
              <a:t> </a:t>
            </a:r>
            <a:r>
              <a:rPr lang="en-GB" dirty="0" err="1"/>
              <a:t>otevřenost</a:t>
            </a:r>
            <a:r>
              <a:rPr lang="en-GB" dirty="0"/>
              <a:t> </a:t>
            </a:r>
            <a:r>
              <a:rPr lang="en-GB" dirty="0" err="1"/>
              <a:t>vůči</a:t>
            </a:r>
            <a:r>
              <a:rPr lang="en-GB" dirty="0"/>
              <a:t> </a:t>
            </a:r>
            <a:r>
              <a:rPr lang="en-GB" dirty="0" err="1"/>
              <a:t>negativnímu</a:t>
            </a:r>
            <a:r>
              <a:rPr lang="en-GB" dirty="0"/>
              <a:t> </a:t>
            </a:r>
            <a:r>
              <a:rPr lang="cs-CZ" dirty="0"/>
              <a:t>sebe</a:t>
            </a:r>
            <a:r>
              <a:rPr lang="en-GB" dirty="0" err="1"/>
              <a:t>hodnocení</a:t>
            </a:r>
            <a:r>
              <a:rPr lang="en-GB" dirty="0"/>
              <a:t> a </a:t>
            </a:r>
            <a:r>
              <a:rPr lang="en-GB" dirty="0" err="1"/>
              <a:t>sebereflexi</a:t>
            </a:r>
            <a:r>
              <a:rPr lang="en-GB" dirty="0"/>
              <a:t>, </a:t>
            </a:r>
            <a:r>
              <a:rPr lang="en-GB" dirty="0" err="1"/>
              <a:t>zejména</a:t>
            </a:r>
            <a:r>
              <a:rPr lang="en-GB" dirty="0"/>
              <a:t> </a:t>
            </a:r>
            <a:r>
              <a:rPr lang="en-GB" dirty="0" err="1"/>
              <a:t>přiznání</a:t>
            </a:r>
            <a:r>
              <a:rPr lang="en-GB" dirty="0"/>
              <a:t> </a:t>
            </a:r>
            <a:r>
              <a:rPr lang="en-GB" dirty="0" err="1"/>
              <a:t>dřívějších</a:t>
            </a:r>
            <a:r>
              <a:rPr lang="en-GB" dirty="0"/>
              <a:t> </a:t>
            </a:r>
            <a:r>
              <a:rPr lang="en-GB" dirty="0" err="1"/>
              <a:t>problémů</a:t>
            </a:r>
            <a:r>
              <a:rPr lang="en-GB" dirty="0"/>
              <a:t> s </a:t>
            </a:r>
            <a:r>
              <a:rPr lang="en-GB" dirty="0" err="1"/>
              <a:t>autoritami</a:t>
            </a:r>
            <a:r>
              <a:rPr lang="en-GB" dirty="0"/>
              <a:t> a </a:t>
            </a:r>
            <a:r>
              <a:rPr lang="en-GB" dirty="0" err="1"/>
              <a:t>asociálního</a:t>
            </a:r>
            <a:r>
              <a:rPr lang="en-GB" dirty="0"/>
              <a:t> </a:t>
            </a:r>
            <a:r>
              <a:rPr lang="en-GB" dirty="0" err="1"/>
              <a:t>chování</a:t>
            </a:r>
            <a:r>
              <a:rPr lang="en-GB" dirty="0"/>
              <a:t>. </a:t>
            </a:r>
            <a:endParaRPr lang="cs-CZ" dirty="0"/>
          </a:p>
          <a:p>
            <a:r>
              <a:rPr lang="en-GB" dirty="0" err="1"/>
              <a:t>Typická</a:t>
            </a:r>
            <a:r>
              <a:rPr lang="en-GB" dirty="0"/>
              <a:t> je </a:t>
            </a:r>
            <a:r>
              <a:rPr lang="en-GB" dirty="0" err="1"/>
              <a:t>změna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smyslu</a:t>
            </a:r>
            <a:r>
              <a:rPr lang="en-GB" dirty="0"/>
              <a:t> </a:t>
            </a:r>
            <a:r>
              <a:rPr lang="cs-CZ" dirty="0"/>
              <a:t>„vnímal jsem se jako problémový, ale po terapii jsem seznal, že je to se mnou ještě horší, než jsem si dříve myslel“.</a:t>
            </a:r>
            <a:endParaRPr lang="en-GB" dirty="0"/>
          </a:p>
        </p:txBody>
      </p:sp>
      <p:pic>
        <p:nvPicPr>
          <p:cNvPr id="5" name="Picture 2" descr="https://cdn-icons-png.flaticon.com/512/3997/3997962.png">
            <a:extLst>
              <a:ext uri="{FF2B5EF4-FFF2-40B4-BE49-F238E27FC236}">
                <a16:creationId xmlns:a16="http://schemas.microsoft.com/office/drawing/2014/main" id="{C0C5F154-2926-488A-A130-0DEF05021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800" y="2091092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838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692C5A25-73B8-4E09-BDD4-D0110724D6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224" t="17261" r="36758" b="14331"/>
          <a:stretch/>
        </p:blipFill>
        <p:spPr>
          <a:xfrm>
            <a:off x="1686910" y="203994"/>
            <a:ext cx="8818180" cy="652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718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A1183-F6AE-457F-A9CA-72683CE5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272" y="548640"/>
            <a:ext cx="10113264" cy="731520"/>
          </a:xfrm>
        </p:spPr>
        <p:txBody>
          <a:bodyPr>
            <a:noAutofit/>
          </a:bodyPr>
          <a:lstStyle/>
          <a:p>
            <a:r>
              <a:rPr lang="cs-CZ" sz="3600" b="1" dirty="0">
                <a:latin typeface="+mn-lt"/>
              </a:rPr>
              <a:t>Zjištění z GLM: Rozevírající se nůžky</a:t>
            </a:r>
            <a:endParaRPr lang="en-GB" sz="3600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7E4821-B11A-465F-9B4B-6D38974B4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93736" cy="4351338"/>
          </a:xfrm>
        </p:spPr>
        <p:txBody>
          <a:bodyPr/>
          <a:lstStyle/>
          <a:p>
            <a:r>
              <a:rPr lang="cs-CZ" dirty="0"/>
              <a:t>Výsledný efekt se v této oblasti skládá ze zlepšení u intervenční skupiny a podobně silného zhoršení u kontrolní skupiny. </a:t>
            </a:r>
          </a:p>
          <a:p>
            <a:r>
              <a:rPr lang="cs-CZ" b="1" dirty="0">
                <a:solidFill>
                  <a:schemeClr val="accent1"/>
                </a:solidFill>
              </a:rPr>
              <a:t>Prostý pobyt ve věznici tedy v těchto oblastech vede ke zhoršování psychologického profilu nežádoucím směrem. </a:t>
            </a:r>
            <a:br>
              <a:rPr lang="cs-CZ" b="1" dirty="0">
                <a:solidFill>
                  <a:schemeClr val="accent1"/>
                </a:solidFill>
              </a:rPr>
            </a:br>
            <a:br>
              <a:rPr lang="cs-CZ" b="1" dirty="0">
                <a:solidFill>
                  <a:schemeClr val="accent1"/>
                </a:solidFill>
              </a:rPr>
            </a:br>
            <a:r>
              <a:rPr lang="cs-CZ" b="1" dirty="0">
                <a:solidFill>
                  <a:schemeClr val="accent1"/>
                </a:solidFill>
              </a:rPr>
              <a:t>Jak vytvořit takovou podobu výkonu trestu, kde nebude docházet k </a:t>
            </a:r>
            <a:r>
              <a:rPr lang="cs-CZ" b="1" dirty="0" err="1">
                <a:solidFill>
                  <a:schemeClr val="accent1"/>
                </a:solidFill>
              </a:rPr>
              <a:t>prizonizaci</a:t>
            </a:r>
            <a:r>
              <a:rPr lang="cs-CZ" b="1" dirty="0">
                <a:solidFill>
                  <a:schemeClr val="accent1"/>
                </a:solidFill>
              </a:rPr>
              <a:t>?</a:t>
            </a: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2050" name="Picture 2" descr="Scissors ">
            <a:extLst>
              <a:ext uri="{FF2B5EF4-FFF2-40B4-BE49-F238E27FC236}">
                <a16:creationId xmlns:a16="http://schemas.microsoft.com/office/drawing/2014/main" id="{6B9C2A2E-58D8-4470-B3EC-3F87A1C7C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119370" y="1711842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329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3F12D-ACCE-4CA6-8604-8DB733ED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7144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/>
              <a:t>1. Jak vytvořit takovou podobu výkonu trestu, kde nebude docházet k </a:t>
            </a:r>
            <a:r>
              <a:rPr lang="cs-CZ" b="1" dirty="0" err="1"/>
              <a:t>prizonizaci</a:t>
            </a:r>
            <a:r>
              <a:rPr lang="cs-CZ" b="1" dirty="0"/>
              <a:t>?</a:t>
            </a:r>
            <a:endParaRPr lang="en-GB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DEF1E3-F6D6-4A07-9641-7128C59D2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0279"/>
            <a:ext cx="10515600" cy="3146684"/>
          </a:xfrm>
        </p:spPr>
        <p:txBody>
          <a:bodyPr/>
          <a:lstStyle/>
          <a:p>
            <a:pPr marL="0" indent="0" algn="ctr">
              <a:buNone/>
            </a:pPr>
            <a:r>
              <a:rPr lang="cs-CZ" i="1" dirty="0"/>
              <a:t>Moderuje </a:t>
            </a:r>
            <a:r>
              <a:rPr lang="en-GB" i="1" dirty="0" err="1"/>
              <a:t>PhDr</a:t>
            </a:r>
            <a:r>
              <a:rPr lang="en-GB" i="1" dirty="0"/>
              <a:t>. Václav </a:t>
            </a:r>
            <a:r>
              <a:rPr lang="en-GB" i="1" dirty="0" err="1"/>
              <a:t>Jiřička</a:t>
            </a:r>
            <a:r>
              <a:rPr lang="en-GB" i="1" dirty="0"/>
              <a:t> Ph.D.</a:t>
            </a:r>
          </a:p>
        </p:txBody>
      </p:sp>
    </p:spTree>
    <p:extLst>
      <p:ext uri="{BB962C8B-B14F-4D97-AF65-F5344CB8AC3E}">
        <p14:creationId xmlns:p14="http://schemas.microsoft.com/office/powerpoint/2010/main" val="15780828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36477AA586E174F9B1D5187C3990055" ma:contentTypeVersion="18" ma:contentTypeDescription="Vytvoří nový dokument" ma:contentTypeScope="" ma:versionID="b16466bc9456725a92e1c99e6a39b0c9">
  <xsd:schema xmlns:xsd="http://www.w3.org/2001/XMLSchema" xmlns:xs="http://www.w3.org/2001/XMLSchema" xmlns:p="http://schemas.microsoft.com/office/2006/metadata/properties" xmlns:ns2="6fac613f-481c-4d7b-b210-5d672b840f06" xmlns:ns3="e289b81c-c09f-4cc7-a747-241dc47701fe" xmlns:ns4="http://schemas.microsoft.com/sharepoint/v4" targetNamespace="http://schemas.microsoft.com/office/2006/metadata/properties" ma:root="true" ma:fieldsID="ebba9eb6840d385ac5993523d7bf649a" ns2:_="" ns3:_="" ns4:_="">
    <xsd:import namespace="6fac613f-481c-4d7b-b210-5d672b840f06"/>
    <xsd:import namespace="e289b81c-c09f-4cc7-a747-241dc47701f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ac613f-481c-4d7b-b210-5d672b840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e54b422f-48cf-4dff-b092-d647386122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89b81c-c09f-4cc7-a747-241dc47701f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d65e205-ff00-4c13-aabb-c5586e9dbfc4}" ma:internalName="TaxCatchAll" ma:showField="CatchAllData" ma:web="e289b81c-c09f-4cc7-a747-241dc47701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5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TaxCatchAll xmlns="e289b81c-c09f-4cc7-a747-241dc47701fe" xsi:nil="true"/>
    <lcf76f155ced4ddcb4097134ff3c332f xmlns="6fac613f-481c-4d7b-b210-5d672b840f0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75730C0-66D6-416E-8961-6642744A3833}"/>
</file>

<file path=customXml/itemProps2.xml><?xml version="1.0" encoding="utf-8"?>
<ds:datastoreItem xmlns:ds="http://schemas.openxmlformats.org/officeDocument/2006/customXml" ds:itemID="{1A2B724C-3686-4249-9055-3CABE06587CF}"/>
</file>

<file path=customXml/itemProps3.xml><?xml version="1.0" encoding="utf-8"?>
<ds:datastoreItem xmlns:ds="http://schemas.openxmlformats.org/officeDocument/2006/customXml" ds:itemID="{13BF2D12-3C2F-4FF8-97B9-3A5455F37030}"/>
</file>

<file path=docProps/app.xml><?xml version="1.0" encoding="utf-8"?>
<Properties xmlns="http://schemas.openxmlformats.org/officeDocument/2006/extended-properties" xmlns:vt="http://schemas.openxmlformats.org/officeDocument/2006/docPropsVTypes">
  <TotalTime>2230</TotalTime>
  <Words>850</Words>
  <Application>Microsoft Office PowerPoint</Application>
  <PresentationFormat>Širokoúhlá obrazovka</PresentationFormat>
  <Paragraphs>89</Paragraphs>
  <Slides>18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Trebuchet MS</vt:lpstr>
      <vt:lpstr>Motiv Office</vt:lpstr>
      <vt:lpstr>Kulaté stoly</vt:lpstr>
      <vt:lpstr>Program</vt:lpstr>
      <vt:lpstr>Vybrané závěry z evaluace projektu GLM</vt:lpstr>
      <vt:lpstr>Efekty GLM: Změna pohledu na svět a společnost</vt:lpstr>
      <vt:lpstr>Prezentace aplikace PowerPoint</vt:lpstr>
      <vt:lpstr>Efekty GLM: Změna pohledu na sebe sama</vt:lpstr>
      <vt:lpstr>Prezentace aplikace PowerPoint</vt:lpstr>
      <vt:lpstr>Zjištění z GLM: Rozevírající se nůžky</vt:lpstr>
      <vt:lpstr>1. Jak vytvořit takovou podobu výkonu trestu, kde nebude docházet k prizonizaci?</vt:lpstr>
      <vt:lpstr>Zjištění z GLM: Synergie práce a terapie</vt:lpstr>
      <vt:lpstr>Zjištění z GLM: Účelová motivace</vt:lpstr>
      <vt:lpstr>Efekty GLM: Zvýšená šance na podmínečné propuštění</vt:lpstr>
      <vt:lpstr>2. Jak vhodně motivovat odsouzené k účasti v odborných programech (a jak pro ně vytvořit vhodné prostředí)?</vt:lpstr>
      <vt:lpstr>Jak vznikají výsledky?</vt:lpstr>
      <vt:lpstr>Jak vznikají výsledky?</vt:lpstr>
      <vt:lpstr>Efekty GLM: V průměru nulový efekt na recidivu*</vt:lpstr>
      <vt:lpstr>3. Jak podporovat desistenci propuštěných osob?</vt:lpstr>
      <vt:lpstr>Postup diskuze z jednotlivých stolů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Facilitace kulatých stolů</dc:title>
  <dc:creator>Vláďa</dc:creator>
  <cp:lastModifiedBy>Vláďa</cp:lastModifiedBy>
  <cp:revision>17</cp:revision>
  <dcterms:created xsi:type="dcterms:W3CDTF">2023-05-15T11:30:23Z</dcterms:created>
  <dcterms:modified xsi:type="dcterms:W3CDTF">2023-05-25T12:31:09Z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0x010100B36477AA586E174F9B1D5187C3990055</vt:lpwstr>
  </property>
</Properties>
</file>