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style7.xml" ContentType="application/vnd.ms-office.chartstyle+xml"/>
  <Override PartName="/ppt/charts/chart7.xml" ContentType="application/vnd.openxmlformats-officedocument.drawingml.chart+xml"/>
  <Override PartName="/ppt/charts/colors7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61" r:id="rId4"/>
    <p:sldId id="267" r:id="rId5"/>
    <p:sldId id="347" r:id="rId6"/>
    <p:sldId id="355" r:id="rId7"/>
    <p:sldId id="354" r:id="rId8"/>
    <p:sldId id="351" r:id="rId9"/>
    <p:sldId id="358" r:id="rId10"/>
    <p:sldId id="516" r:id="rId11"/>
    <p:sldId id="497" r:id="rId12"/>
    <p:sldId id="498" r:id="rId13"/>
    <p:sldId id="517" r:id="rId14"/>
    <p:sldId id="359" r:id="rId15"/>
    <p:sldId id="360" r:id="rId16"/>
    <p:sldId id="509" r:id="rId17"/>
    <p:sldId id="510" r:id="rId18"/>
    <p:sldId id="511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265" r:id="rId28"/>
    <p:sldId id="527" r:id="rId29"/>
    <p:sldId id="528" r:id="rId30"/>
    <p:sldId id="531" r:id="rId31"/>
    <p:sldId id="529" r:id="rId32"/>
    <p:sldId id="530" r:id="rId33"/>
    <p:sldId id="515" r:id="rId34"/>
    <p:sldId id="532" r:id="rId35"/>
    <p:sldId id="370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6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498" y="114"/>
      </p:cViewPr>
      <p:guideLst>
        <p:guide orient="horz" pos="2160"/>
        <p:guide pos="816"/>
      </p:guideLst>
    </p:cSldViewPr>
  </p:slideViewPr>
  <p:outlineViewPr>
    <p:cViewPr>
      <p:scale>
        <a:sx n="33" d="100"/>
        <a:sy n="33" d="100"/>
      </p:scale>
      <p:origin x="0" y="1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ny\Dropbox\Vezni\04_Volonte_GLM\Stata\Outputs_PEZ3\Se&#353;it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Antisociální postoje (ASP1)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Grafy!$B$16</c:f>
              <c:strCache>
                <c:ptCount val="1"/>
                <c:pt idx="0">
                  <c:v>Intervenční skupina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44-4BAB-BDDB-4D4D9B33A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Grafy!$C$15:$D$15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Grafy!$C$16:$D$16</c:f>
              <c:numCache>
                <c:formatCode>General</c:formatCode>
                <c:ptCount val="2"/>
                <c:pt idx="0">
                  <c:v>63.02</c:v>
                </c:pt>
                <c:pt idx="1">
                  <c:v>59.23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44-4BAB-BDDB-4D4D9B33A78C}"/>
            </c:ext>
          </c:extLst>
        </c:ser>
        <c:ser>
          <c:idx val="1"/>
          <c:order val="1"/>
          <c:tx>
            <c:strRef>
              <c:f>Grafy!$B$17</c:f>
              <c:strCache>
                <c:ptCount val="1"/>
                <c:pt idx="0">
                  <c:v>Srovnávací skupina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44-4BAB-BDDB-4D4D9B33A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Grafy!$C$15:$D$15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Grafy!$C$17:$D$17</c:f>
              <c:numCache>
                <c:formatCode>General</c:formatCode>
                <c:ptCount val="2"/>
                <c:pt idx="0">
                  <c:v>59.13</c:v>
                </c:pt>
                <c:pt idx="1">
                  <c:v>60.62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44-4BAB-BDDB-4D4D9B33A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0793743"/>
        <c:axId val="690509631"/>
      </c:lineChart>
      <c:catAx>
        <c:axId val="75079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0509631"/>
        <c:crosses val="autoZero"/>
        <c:auto val="1"/>
        <c:lblAlgn val="ctr"/>
        <c:lblOffset val="100"/>
        <c:noMultiLvlLbl val="0"/>
      </c:catAx>
      <c:valAx>
        <c:axId val="690509631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079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Data k dispozici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'Vývoj skupin'!$B$3</c:f>
              <c:strCache>
                <c:ptCount val="1"/>
                <c:pt idx="0">
                  <c:v>Vypadlo předčasně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skupin'!$B$4:$B$5</c:f>
              <c:numCache>
                <c:formatCode>General</c:formatCode>
                <c:ptCount val="2"/>
                <c:pt idx="0">
                  <c:v>52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5-4E6B-A22D-B495B569F22E}"/>
            </c:ext>
          </c:extLst>
        </c:ser>
        <c:ser>
          <c:idx val="1"/>
          <c:order val="1"/>
          <c:tx>
            <c:strRef>
              <c:f>'Vývoj skupin'!$C$3</c:f>
              <c:strCache>
                <c:ptCount val="1"/>
                <c:pt idx="0">
                  <c:v>Dokončilo bez platného testování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skupin'!$C$4:$C$5</c:f>
              <c:numCache>
                <c:formatCode>General</c:formatCode>
                <c:ptCount val="2"/>
                <c:pt idx="0">
                  <c:v>21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5-4E6B-A22D-B495B569F22E}"/>
            </c:ext>
          </c:extLst>
        </c:ser>
        <c:ser>
          <c:idx val="2"/>
          <c:order val="2"/>
          <c:tx>
            <c:strRef>
              <c:f>'Vývoj skupin'!$D$3</c:f>
              <c:strCache>
                <c:ptCount val="1"/>
                <c:pt idx="0">
                  <c:v>Dokončilo jen s platným HCR-20 a PCL-R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skupin'!$D$4:$D$5</c:f>
              <c:numCache>
                <c:formatCode>General</c:formatCode>
                <c:ptCount val="2"/>
                <c:pt idx="0">
                  <c:v>20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5-4E6B-A22D-B495B569F22E}"/>
            </c:ext>
          </c:extLst>
        </c:ser>
        <c:ser>
          <c:idx val="3"/>
          <c:order val="3"/>
          <c:tx>
            <c:strRef>
              <c:f>'Vývoj skupin'!$E$3</c:f>
              <c:strCache>
                <c:ptCount val="1"/>
                <c:pt idx="0">
                  <c:v>Dokončilo s platným HCR-20, PCL-R i MMPI-2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skupin'!$E$4:$E$5</c:f>
              <c:numCache>
                <c:formatCode>General</c:formatCode>
                <c:ptCount val="2"/>
                <c:pt idx="0">
                  <c:v>42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95-4E6B-A22D-B495B569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474432"/>
        <c:axId val="560690032"/>
      </c:barChart>
      <c:catAx>
        <c:axId val="4454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690032"/>
        <c:crosses val="autoZero"/>
        <c:auto val="1"/>
        <c:lblAlgn val="ctr"/>
        <c:lblOffset val="100"/>
        <c:noMultiLvlLbl val="0"/>
      </c:catAx>
      <c:valAx>
        <c:axId val="56069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4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Antisociální postoje (ASP1)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Grafy!$B$16</c:f>
              <c:strCache>
                <c:ptCount val="1"/>
                <c:pt idx="0">
                  <c:v>Intervenční skupina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93-48C9-86D2-A37551127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Grafy!$C$15:$D$15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Grafy!$C$16:$D$16</c:f>
              <c:numCache>
                <c:formatCode>General</c:formatCode>
                <c:ptCount val="2"/>
                <c:pt idx="0">
                  <c:v>63.02</c:v>
                </c:pt>
                <c:pt idx="1">
                  <c:v>59.23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93-48C9-86D2-A375511275A7}"/>
            </c:ext>
          </c:extLst>
        </c:ser>
        <c:ser>
          <c:idx val="1"/>
          <c:order val="1"/>
          <c:tx>
            <c:strRef>
              <c:f>Grafy!$B$17</c:f>
              <c:strCache>
                <c:ptCount val="1"/>
                <c:pt idx="0">
                  <c:v>Srovnávací skupina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3-48C9-86D2-A37551127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Grafy!$C$15:$D$15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Grafy!$C$17:$D$17</c:f>
              <c:numCache>
                <c:formatCode>General</c:formatCode>
                <c:ptCount val="2"/>
                <c:pt idx="0">
                  <c:v>59.13</c:v>
                </c:pt>
                <c:pt idx="1">
                  <c:v>60.62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93-48C9-86D2-A37551127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0793743"/>
        <c:axId val="690509631"/>
      </c:lineChart>
      <c:catAx>
        <c:axId val="75079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0509631"/>
        <c:crosses val="autoZero"/>
        <c:auto val="1"/>
        <c:lblAlgn val="ctr"/>
        <c:lblOffset val="100"/>
        <c:noMultiLvlLbl val="0"/>
      </c:catAx>
      <c:valAx>
        <c:axId val="690509631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079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Misantr. přesvědčení (CYN1)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Grafy!$B$21</c:f>
              <c:strCache>
                <c:ptCount val="1"/>
                <c:pt idx="0">
                  <c:v>Intervenční skupina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B9-4C25-A0AC-3565E6CAD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Grafy!$C$20:$D$20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Grafy!$C$21:$D$21</c:f>
              <c:numCache>
                <c:formatCode>General</c:formatCode>
                <c:ptCount val="2"/>
                <c:pt idx="0">
                  <c:v>61.21</c:v>
                </c:pt>
                <c:pt idx="1">
                  <c:v>56.37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9-4C25-A0AC-3565E6CADBFE}"/>
            </c:ext>
          </c:extLst>
        </c:ser>
        <c:ser>
          <c:idx val="1"/>
          <c:order val="1"/>
          <c:tx>
            <c:strRef>
              <c:f>Grafy!$B$22</c:f>
              <c:strCache>
                <c:ptCount val="1"/>
                <c:pt idx="0">
                  <c:v>Srovnávací skupina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B9-4C25-A0AC-3565E6CAD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Grafy!$C$20:$D$20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Grafy!$C$22:$D$22</c:f>
              <c:numCache>
                <c:formatCode>General</c:formatCode>
                <c:ptCount val="2"/>
                <c:pt idx="0">
                  <c:v>59.08</c:v>
                </c:pt>
                <c:pt idx="1">
                  <c:v>58.68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B9-4C25-A0AC-3565E6CAD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6142319"/>
        <c:axId val="748644543"/>
      </c:lineChart>
      <c:catAx>
        <c:axId val="74614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8644543"/>
        <c:crosses val="autoZero"/>
        <c:auto val="1"/>
        <c:lblAlgn val="ctr"/>
        <c:lblOffset val="100"/>
        <c:noMultiLvlLbl val="0"/>
      </c:catAx>
      <c:valAx>
        <c:axId val="748644543"/>
        <c:scaling>
          <c:orientation val="minMax"/>
          <c:max val="6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614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Maskulinní role (GM)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Grafy!$B$26</c:f>
              <c:strCache>
                <c:ptCount val="1"/>
                <c:pt idx="0">
                  <c:v>Intervenční skupina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22-49EE-833A-F38A298AE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Grafy!$C$25:$D$25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Grafy!$C$26:$D$26</c:f>
              <c:numCache>
                <c:formatCode>General</c:formatCode>
                <c:ptCount val="2"/>
                <c:pt idx="0">
                  <c:v>43.77</c:v>
                </c:pt>
                <c:pt idx="1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22-49EE-833A-F38A298AE2CB}"/>
            </c:ext>
          </c:extLst>
        </c:ser>
        <c:ser>
          <c:idx val="1"/>
          <c:order val="1"/>
          <c:tx>
            <c:strRef>
              <c:f>Grafy!$B$27</c:f>
              <c:strCache>
                <c:ptCount val="1"/>
                <c:pt idx="0">
                  <c:v>Srovnávací skupina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22-49EE-833A-F38A298AE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Grafy!$C$25:$D$25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Grafy!$C$27:$D$27</c:f>
              <c:numCache>
                <c:formatCode>General</c:formatCode>
                <c:ptCount val="2"/>
                <c:pt idx="0">
                  <c:v>40.950000000000003</c:v>
                </c:pt>
                <c:pt idx="1">
                  <c:v>42.81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22-49EE-833A-F38A298AE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407503"/>
        <c:axId val="689443087"/>
      </c:lineChart>
      <c:catAx>
        <c:axId val="69040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9443087"/>
        <c:crosses val="autoZero"/>
        <c:auto val="1"/>
        <c:lblAlgn val="ctr"/>
        <c:lblOffset val="100"/>
        <c:noMultiLvlLbl val="0"/>
      </c:catAx>
      <c:valAx>
        <c:axId val="689443087"/>
        <c:scaling>
          <c:orientation val="minMax"/>
          <c:max val="6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040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Amorálnost (Ma1)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Grafy!$B$31</c:f>
              <c:strCache>
                <c:ptCount val="1"/>
                <c:pt idx="0">
                  <c:v>Intervenční skupina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2-4B53-B932-D137E0B42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Grafy!$C$30:$D$30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Grafy!$C$31:$D$31</c:f>
              <c:numCache>
                <c:formatCode>General</c:formatCode>
                <c:ptCount val="2"/>
                <c:pt idx="0">
                  <c:v>57.81</c:v>
                </c:pt>
                <c:pt idx="1">
                  <c:v>56.35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2-4B53-B932-D137E0B42347}"/>
            </c:ext>
          </c:extLst>
        </c:ser>
        <c:ser>
          <c:idx val="1"/>
          <c:order val="1"/>
          <c:tx>
            <c:strRef>
              <c:f>Grafy!$B$32</c:f>
              <c:strCache>
                <c:ptCount val="1"/>
                <c:pt idx="0">
                  <c:v>Srovnávací skupina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92-4B53-B932-D137E0B42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Grafy!$C$30:$D$30</c:f>
              <c:strCache>
                <c:ptCount val="2"/>
                <c:pt idx="0">
                  <c:v>Před</c:v>
                </c:pt>
                <c:pt idx="1">
                  <c:v>Po</c:v>
                </c:pt>
              </c:strCache>
            </c:strRef>
          </c:cat>
          <c:val>
            <c:numRef>
              <c:f>Grafy!$C$32:$D$32</c:f>
              <c:numCache>
                <c:formatCode>General</c:formatCode>
                <c:ptCount val="2"/>
                <c:pt idx="0">
                  <c:v>55.18</c:v>
                </c:pt>
                <c:pt idx="1">
                  <c:v>58.08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92-4B53-B932-D137E0B4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4891903"/>
        <c:axId val="985446319"/>
      </c:lineChart>
      <c:catAx>
        <c:axId val="105489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5446319"/>
        <c:crosses val="autoZero"/>
        <c:auto val="1"/>
        <c:lblAlgn val="ctr"/>
        <c:lblOffset val="100"/>
        <c:noMultiLvlLbl val="0"/>
      </c:catAx>
      <c:valAx>
        <c:axId val="985446319"/>
        <c:scaling>
          <c:orientation val="minMax"/>
          <c:max val="6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489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Data k dispozici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'Vývoj skupin'!$B$3</c:f>
              <c:strCache>
                <c:ptCount val="1"/>
                <c:pt idx="0">
                  <c:v>Vypadlo předčasně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skupin'!$B$4:$B$5</c:f>
              <c:numCache>
                <c:formatCode>General</c:formatCode>
                <c:ptCount val="2"/>
                <c:pt idx="0">
                  <c:v>52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5-4E6B-A22D-B495B569F22E}"/>
            </c:ext>
          </c:extLst>
        </c:ser>
        <c:ser>
          <c:idx val="1"/>
          <c:order val="1"/>
          <c:tx>
            <c:strRef>
              <c:f>'Vývoj skupin'!$C$3</c:f>
              <c:strCache>
                <c:ptCount val="1"/>
                <c:pt idx="0">
                  <c:v>Dokončilo bez platného testování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skupin'!$C$4:$C$5</c:f>
              <c:numCache>
                <c:formatCode>General</c:formatCode>
                <c:ptCount val="2"/>
                <c:pt idx="0">
                  <c:v>21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5-4E6B-A22D-B495B569F22E}"/>
            </c:ext>
          </c:extLst>
        </c:ser>
        <c:ser>
          <c:idx val="2"/>
          <c:order val="2"/>
          <c:tx>
            <c:strRef>
              <c:f>'Vývoj skupin'!$D$3</c:f>
              <c:strCache>
                <c:ptCount val="1"/>
                <c:pt idx="0">
                  <c:v>Dokončilo jen s platným HCR-20 a PCL-R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skupin'!$D$4:$D$5</c:f>
              <c:numCache>
                <c:formatCode>General</c:formatCode>
                <c:ptCount val="2"/>
                <c:pt idx="0">
                  <c:v>20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5-4E6B-A22D-B495B569F22E}"/>
            </c:ext>
          </c:extLst>
        </c:ser>
        <c:ser>
          <c:idx val="3"/>
          <c:order val="3"/>
          <c:tx>
            <c:strRef>
              <c:f>'Vývoj skupin'!$E$3</c:f>
              <c:strCache>
                <c:ptCount val="1"/>
                <c:pt idx="0">
                  <c:v>Dokončilo s platným HCR-20, PCL-R i MMPI-2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'Vývoj skupin'!$A$4:$A$5</c:f>
              <c:strCache>
                <c:ptCount val="2"/>
                <c:pt idx="0">
                  <c:v>IS</c:v>
                </c:pt>
                <c:pt idx="1">
                  <c:v>SS</c:v>
                </c:pt>
              </c:strCache>
            </c:strRef>
          </c:cat>
          <c:val>
            <c:numRef>
              <c:f>'Vývoj skupin'!$E$4:$E$5</c:f>
              <c:numCache>
                <c:formatCode>General</c:formatCode>
                <c:ptCount val="2"/>
                <c:pt idx="0">
                  <c:v>42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95-4E6B-A22D-B495B569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474432"/>
        <c:axId val="560690032"/>
      </c:barChart>
      <c:catAx>
        <c:axId val="4454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0690032"/>
        <c:crosses val="autoZero"/>
        <c:auto val="1"/>
        <c:lblAlgn val="ctr"/>
        <c:lblOffset val="100"/>
        <c:noMultiLvlLbl val="0"/>
      </c:catAx>
      <c:valAx>
        <c:axId val="56069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4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8C74-B435-4213-9E3C-5D6C4245B488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8082F-18D0-4A2E-862A-5D030B387C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065315"/>
          </a:xfrm>
        </p:spPr>
        <p:txBody>
          <a:bodyPr/>
          <a:lstStyle>
            <a:lvl2pPr marL="74295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484784"/>
            <a:ext cx="4320480" cy="504056"/>
          </a:xfrm>
        </p:spPr>
        <p:txBody>
          <a:bodyPr/>
          <a:lstStyle>
            <a:lvl1pPr marL="0" indent="0" algn="l">
              <a:buFontTx/>
              <a:buNone/>
              <a:defRPr sz="3600" b="1" i="1">
                <a:solidFill>
                  <a:srgbClr val="0070C0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5"/>
          </p:nvPr>
        </p:nvSpPr>
        <p:spPr>
          <a:xfrm>
            <a:off x="623392" y="6381328"/>
            <a:ext cx="9793088" cy="360040"/>
          </a:xfrm>
        </p:spPr>
        <p:txBody>
          <a:bodyPr/>
          <a:lstStyle/>
          <a:p>
            <a:pPr algn="l"/>
            <a:r>
              <a:rPr lang="cs-CZ" dirty="0"/>
              <a:t>Zdroj: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6"/>
          </p:nvPr>
        </p:nvSpPr>
        <p:spPr>
          <a:xfrm>
            <a:off x="10416480" y="6453336"/>
            <a:ext cx="1116608" cy="260226"/>
          </a:xfrm>
        </p:spPr>
        <p:txBody>
          <a:bodyPr/>
          <a:lstStyle/>
          <a:p>
            <a:fld id="{B3407D24-6EBA-4083-8DC8-E2F822B88E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7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EFF2-A678-4903-8D05-049AE714A66E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6B76-D935-4F4C-88FE-AE4C9BFE2E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.gottwaldova@gmail.com" TargetMode="External"/><Relationship Id="rId2" Type="http://schemas.openxmlformats.org/officeDocument/2006/relationships/hyperlink" Target="mailto:Vladimir.kvac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race-kang-595916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09800" y="13080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Aplikace </a:t>
            </a:r>
            <a:br>
              <a:rPr lang="cs-CZ" b="1" dirty="0"/>
            </a:br>
            <a:r>
              <a:rPr lang="cs-CZ" b="1" dirty="0" err="1"/>
              <a:t>Good</a:t>
            </a:r>
            <a:r>
              <a:rPr lang="cs-CZ" b="1" dirty="0"/>
              <a:t>-</a:t>
            </a:r>
            <a:r>
              <a:rPr lang="cs-CZ" b="1" dirty="0" err="1"/>
              <a:t>Lives</a:t>
            </a:r>
            <a:r>
              <a:rPr lang="cs-CZ" b="1" dirty="0"/>
              <a:t>-Modelu </a:t>
            </a:r>
            <a:br>
              <a:rPr lang="cs-CZ" b="1" dirty="0"/>
            </a:br>
            <a:r>
              <a:rPr lang="cs-CZ" b="1" dirty="0"/>
              <a:t>v českém vězeňství</a:t>
            </a:r>
            <a:endParaRPr lang="en-GB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99656" y="335699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Aktuální průběžné výsledky evaluace projektu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Vladimír </a:t>
            </a:r>
            <a:r>
              <a:rPr lang="cs-CZ" b="1" dirty="0" err="1">
                <a:solidFill>
                  <a:schemeClr val="tx1"/>
                </a:solidFill>
              </a:rPr>
              <a:t>Kváča</a:t>
            </a:r>
            <a:r>
              <a:rPr lang="cs-CZ" b="1" dirty="0">
                <a:solidFill>
                  <a:schemeClr val="tx1"/>
                </a:solidFill>
              </a:rPr>
              <a:t>, Ph.D.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26. 10. 2021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AB79A9-BE70-4960-8704-4A81D636D171}"/>
              </a:ext>
            </a:extLst>
          </p:cNvPr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2" y="5745671"/>
            <a:ext cx="1925955" cy="53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Rozdíl v rozdílech (</a:t>
            </a:r>
            <a:r>
              <a:rPr lang="cs-CZ" sz="3600" b="1" dirty="0" err="1"/>
              <a:t>difference</a:t>
            </a:r>
            <a:r>
              <a:rPr lang="cs-CZ" sz="3600" b="1" dirty="0"/>
              <a:t> in </a:t>
            </a:r>
            <a:r>
              <a:rPr lang="cs-CZ" sz="3600" b="1" dirty="0" err="1"/>
              <a:t>difference</a:t>
            </a:r>
            <a:r>
              <a:rPr lang="cs-CZ" sz="3600" b="1" dirty="0"/>
              <a:t>)</a:t>
            </a:r>
            <a:endParaRPr lang="en-GB" sz="3600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7516607-D541-470F-8DD2-34C48DC21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162724"/>
              </p:ext>
            </p:extLst>
          </p:nvPr>
        </p:nvGraphicFramePr>
        <p:xfrm>
          <a:off x="5951984" y="1844824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A97F729-467D-47C0-A520-32482F52BBBD}"/>
              </a:ext>
            </a:extLst>
          </p:cNvPr>
          <p:cNvCxnSpPr/>
          <p:nvPr/>
        </p:nvCxnSpPr>
        <p:spPr>
          <a:xfrm flipV="1">
            <a:off x="7320136" y="3501008"/>
            <a:ext cx="1872208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2B5489-D41E-4F37-9731-02036C180C49}"/>
              </a:ext>
            </a:extLst>
          </p:cNvPr>
          <p:cNvSpPr txBox="1"/>
          <p:nvPr/>
        </p:nvSpPr>
        <p:spPr>
          <a:xfrm>
            <a:off x="1055440" y="1988840"/>
            <a:ext cx="43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Vývoj IS: </a:t>
            </a:r>
            <a:br>
              <a:rPr lang="cs-CZ" sz="2400" dirty="0"/>
            </a:br>
            <a:r>
              <a:rPr lang="cs-CZ" sz="2400" dirty="0"/>
              <a:t>pokles z 63,0 na 59,2 </a:t>
            </a:r>
            <a:br>
              <a:rPr lang="cs-CZ" sz="2400" dirty="0"/>
            </a:br>
            <a:r>
              <a:rPr lang="cs-CZ" sz="2400" dirty="0"/>
              <a:t>= snížení o 3,8</a:t>
            </a:r>
          </a:p>
          <a:p>
            <a:r>
              <a:rPr lang="cs-CZ" sz="2400" b="1" dirty="0"/>
              <a:t>Vývoj KS:</a:t>
            </a:r>
          </a:p>
          <a:p>
            <a:r>
              <a:rPr lang="cs-CZ" sz="2400" dirty="0"/>
              <a:t>Nárůst z 59,1 na 60,6 </a:t>
            </a:r>
            <a:br>
              <a:rPr lang="cs-CZ" sz="2400" dirty="0"/>
            </a:br>
            <a:r>
              <a:rPr lang="cs-CZ" sz="2400" dirty="0"/>
              <a:t>= zvýšení o 1,5</a:t>
            </a:r>
          </a:p>
          <a:p>
            <a:endParaRPr lang="cs-CZ" sz="2400" dirty="0"/>
          </a:p>
          <a:p>
            <a:r>
              <a:rPr lang="cs-CZ" sz="2400" b="1" dirty="0"/>
              <a:t>Celkem</a:t>
            </a:r>
            <a:r>
              <a:rPr lang="cs-CZ" sz="2400" dirty="0"/>
              <a:t> = -3,8 – 1,5 = - 5,3</a:t>
            </a:r>
          </a:p>
          <a:p>
            <a:endParaRPr lang="cs-CZ" sz="2400" dirty="0"/>
          </a:p>
          <a:p>
            <a:r>
              <a:rPr lang="cs-CZ" sz="2400" dirty="0"/>
              <a:t>Předpoklad: bez GLM by se IS vyvíjela stejně jako SS</a:t>
            </a:r>
          </a:p>
        </p:txBody>
      </p:sp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8D79FA7E-C994-401A-BF61-8404F0529DCB}"/>
              </a:ext>
            </a:extLst>
          </p:cNvPr>
          <p:cNvSpPr/>
          <p:nvPr/>
        </p:nvSpPr>
        <p:spPr>
          <a:xfrm>
            <a:off x="9244547" y="3140968"/>
            <a:ext cx="143536" cy="504056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505FC0-D45F-46F5-B1B4-84B470A83BC6}"/>
              </a:ext>
            </a:extLst>
          </p:cNvPr>
          <p:cNvSpPr txBox="1"/>
          <p:nvPr/>
        </p:nvSpPr>
        <p:spPr>
          <a:xfrm>
            <a:off x="9984432" y="3096835"/>
            <a:ext cx="103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Odhad efektu</a:t>
            </a:r>
          </a:p>
        </p:txBody>
      </p:sp>
    </p:spTree>
    <p:extLst>
      <p:ext uri="{BB962C8B-B14F-4D97-AF65-F5344CB8AC3E}">
        <p14:creationId xmlns:p14="http://schemas.microsoft.com/office/powerpoint/2010/main" val="1142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013 -0.05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  <a:ea typeface="+mn-ea"/>
                <a:cs typeface="+mn-cs"/>
              </a:rPr>
              <a:t>Párování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pic>
        <p:nvPicPr>
          <p:cNvPr id="168963" name="Picture 3" descr="C:\Users\KvacaV\AppData\Local\Microsoft\Windows\Temporary Internet Files\Content.IE5\O4VL4ITZ\MC90005400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881458"/>
            <a:ext cx="432048" cy="16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4" descr="C:\Users\KvacaV\AppData\Local\Microsoft\Windows\Temporary Internet Files\Content.IE5\CZ32QLWO\MC9000532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32" y="3892639"/>
            <a:ext cx="856793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C:\Users\KvacaV\AppData\Local\Microsoft\Windows\Temporary Internet Files\Content.IE5\WTW6NIFQ\MC9002289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5061721"/>
            <a:ext cx="859114" cy="10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C:\Users\KvacaV\AppData\Local\Microsoft\Windows\Temporary Internet Files\Content.IE5\O4VL4ITZ\MC9002290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76" y="2553479"/>
            <a:ext cx="877529" cy="10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 descr="C:\Users\KvacaV\AppData\Local\Microsoft\Windows\Temporary Internet Files\Content.IE5\O4VL4ITZ\MC9002792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52" y="4870364"/>
            <a:ext cx="720080" cy="11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vacaV\AppData\Local\Microsoft\Windows\Temporary Internet Files\Content.IE5\O4VL4ITZ\MC9000540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62" y="4464490"/>
            <a:ext cx="432048" cy="16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KvacaV\AppData\Local\Microsoft\Windows\Temporary Internet Files\Content.IE5\CZ32QLWO\MC9000532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75" y="3463328"/>
            <a:ext cx="856793" cy="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KvacaV\AppData\Local\Microsoft\Windows\Temporary Internet Files\Content.IE5\WTW6NIFQ\MC9002289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70" y="3463329"/>
            <a:ext cx="859114" cy="10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KvacaV\AppData\Local\Microsoft\Windows\Temporary Internet Files\Content.IE5\O4VL4ITZ\MC9002290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99" y="2553479"/>
            <a:ext cx="877529" cy="10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KvacaV\AppData\Local\Microsoft\Windows\Temporary Internet Files\Content.IE5\O4VL4ITZ\MC9002792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62" y="1953614"/>
            <a:ext cx="720080" cy="11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8" name="Picture 8" descr="C:\Users\KvacaV\AppData\Local\Microsoft\Windows\Temporary Internet Files\Content.IE5\CZ32QLWO\MC90008232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47" y="2250806"/>
            <a:ext cx="915315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9" name="Picture 9" descr="C:\Users\KvacaV\AppData\Local\Microsoft\Windows\Temporary Internet Files\Content.IE5\7GRDU0HS\MC9002792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47" y="4790140"/>
            <a:ext cx="674056" cy="10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98749" y="1355287"/>
            <a:ext cx="22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Intervenční skupina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824283" y="1329304"/>
            <a:ext cx="22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/>
              <a:t>Srovnávací skupina</a:t>
            </a:r>
          </a:p>
        </p:txBody>
      </p:sp>
      <p:cxnSp>
        <p:nvCxnSpPr>
          <p:cNvPr id="6" name="Přímá spojnice 5"/>
          <p:cNvCxnSpPr/>
          <p:nvPr/>
        </p:nvCxnSpPr>
        <p:spPr bwMode="auto">
          <a:xfrm>
            <a:off x="3196440" y="3153344"/>
            <a:ext cx="4123697" cy="203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>
            <a:cxnSpLocks/>
            <a:stCxn id="25" idx="3"/>
          </p:cNvCxnSpPr>
          <p:nvPr/>
        </p:nvCxnSpPr>
        <p:spPr bwMode="auto">
          <a:xfrm>
            <a:off x="1790914" y="4985602"/>
            <a:ext cx="6969382" cy="559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 flipV="1">
            <a:off x="2925157" y="4064638"/>
            <a:ext cx="6767170" cy="1668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 flipV="1">
            <a:off x="3196440" y="3993612"/>
            <a:ext cx="5400423" cy="328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2279576" y="3573491"/>
            <a:ext cx="6533310" cy="1945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 flipV="1">
            <a:off x="4151784" y="2708920"/>
            <a:ext cx="4805118" cy="3024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3" descr="C:\Users\KvacaV\AppData\Local\Microsoft\Windows\Temporary Internet Files\Content.IE5\O4VL4ITZ\MC900054004[1].wmf">
            <a:extLst>
              <a:ext uri="{FF2B5EF4-FFF2-40B4-BE49-F238E27FC236}">
                <a16:creationId xmlns:a16="http://schemas.microsoft.com/office/drawing/2014/main" id="{785BDB2F-C541-47BC-B3FF-C7DA6AAD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66" y="4157781"/>
            <a:ext cx="432048" cy="16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  <a:ea typeface="+mn-ea"/>
                <a:cs typeface="+mn-cs"/>
              </a:rPr>
              <a:t>Předpoklady párování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988840"/>
            <a:ext cx="1008112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noProof="0" dirty="0"/>
              <a:t>Dostupnost dat o nejrůznějších relevantních charakteristikách obou skupin (v našem případě SARPO a demografická data).</a:t>
            </a:r>
            <a:endParaRPr lang="en-GB" sz="2400" noProof="0" dirty="0"/>
          </a:p>
          <a:p>
            <a:pPr marL="0" indent="0">
              <a:buNone/>
            </a:pPr>
            <a:r>
              <a:rPr lang="cs-CZ" sz="2400" noProof="0" dirty="0"/>
              <a:t>Obě skupiny jsou dostatečně velké – velké „N“ (v našem případě je počet hraničně přijatelný).</a:t>
            </a:r>
            <a:endParaRPr lang="en-GB" sz="2400" noProof="0" dirty="0"/>
          </a:p>
          <a:p>
            <a:pPr marL="0" indent="0">
              <a:buNone/>
            </a:pPr>
            <a:r>
              <a:rPr lang="cs-CZ" sz="2400" noProof="0" dirty="0"/>
              <a:t>V obou skupinách se vyskytují podobní lidé („</a:t>
            </a:r>
            <a:r>
              <a:rPr lang="cs-CZ" sz="2400" noProof="0" dirty="0" err="1"/>
              <a:t>common</a:t>
            </a:r>
            <a:r>
              <a:rPr lang="cs-CZ" sz="2400" noProof="0" dirty="0"/>
              <a:t> support </a:t>
            </a:r>
            <a:r>
              <a:rPr lang="cs-CZ" sz="2400" noProof="0" dirty="0" err="1"/>
              <a:t>assumption</a:t>
            </a:r>
            <a:r>
              <a:rPr lang="cs-CZ" sz="2400" noProof="0" dirty="0"/>
              <a:t>“).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8807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  <a:ea typeface="+mn-ea"/>
                <a:cs typeface="+mn-cs"/>
              </a:rPr>
              <a:t>Postup párování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988840"/>
            <a:ext cx="1008112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Každému členu IS najdu nejpodobnějšího člena z SS.</a:t>
            </a:r>
          </a:p>
          <a:p>
            <a:pPr marL="0" indent="0">
              <a:buNone/>
            </a:pPr>
            <a:r>
              <a:rPr lang="cs-CZ" sz="2400" dirty="0"/>
              <a:t>Porovnám jejich výsledky (změnu mezi </a:t>
            </a:r>
            <a:r>
              <a:rPr lang="cs-CZ" sz="2400" dirty="0" err="1"/>
              <a:t>pre</a:t>
            </a:r>
            <a:r>
              <a:rPr lang="cs-CZ" sz="2400" dirty="0"/>
              <a:t>-testem a post-testem).</a:t>
            </a:r>
          </a:p>
          <a:p>
            <a:pPr marL="0" indent="0">
              <a:buNone/>
            </a:pPr>
            <a:r>
              <a:rPr lang="cs-CZ" sz="2400" noProof="0" dirty="0"/>
              <a:t>Celkový efekt o</a:t>
            </a:r>
            <a:r>
              <a:rPr lang="cs-CZ" sz="2400" dirty="0" err="1"/>
              <a:t>dhadnu</a:t>
            </a:r>
            <a:r>
              <a:rPr lang="cs-CZ" sz="2400" dirty="0"/>
              <a:t> jako průměr všech párů.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9023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Data o riziku násilí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/>
              <a:t>MMPI 2 </a:t>
            </a:r>
          </a:p>
          <a:p>
            <a:pPr>
              <a:buNone/>
            </a:pPr>
            <a:r>
              <a:rPr lang="cs-CZ" sz="2400" dirty="0"/>
              <a:t>Minnesota </a:t>
            </a:r>
            <a:r>
              <a:rPr lang="cs-CZ" sz="2400" dirty="0" err="1"/>
              <a:t>Multiphasic</a:t>
            </a:r>
            <a:r>
              <a:rPr lang="cs-CZ" sz="2400" dirty="0"/>
              <a:t> Personality </a:t>
            </a:r>
            <a:r>
              <a:rPr lang="cs-CZ" sz="2400" dirty="0" err="1"/>
              <a:t>Inventory</a:t>
            </a:r>
            <a:r>
              <a:rPr lang="cs-CZ" sz="2400" dirty="0"/>
              <a:t> 2</a:t>
            </a:r>
          </a:p>
          <a:p>
            <a:r>
              <a:rPr lang="cs-CZ" sz="2400" dirty="0"/>
              <a:t>Širokospektrý test sloužící ke zjišťování důležitých vlastností osobnosti a psychických poruch.</a:t>
            </a:r>
          </a:p>
          <a:p>
            <a:r>
              <a:rPr lang="cs-CZ" sz="2400" dirty="0"/>
              <a:t>Věznice provádí </a:t>
            </a:r>
            <a:r>
              <a:rPr lang="cs-CZ" sz="2400" dirty="0" err="1"/>
              <a:t>pre</a:t>
            </a:r>
            <a:r>
              <a:rPr lang="cs-CZ" sz="2400" dirty="0"/>
              <a:t>-test – </a:t>
            </a:r>
            <a:r>
              <a:rPr lang="cs-CZ" sz="2400" b="1" dirty="0"/>
              <a:t>měsíc před zahájením GLM</a:t>
            </a:r>
          </a:p>
          <a:p>
            <a:r>
              <a:rPr lang="cs-CZ" sz="2400" dirty="0"/>
              <a:t>Věznice provádí post-test – </a:t>
            </a:r>
            <a:r>
              <a:rPr lang="cs-CZ" sz="2400" b="1" dirty="0"/>
              <a:t>po ukončení GLM, před propuštěním z VTOS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36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Data o riziku násilí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/>
              <a:t>HCR-20 </a:t>
            </a:r>
          </a:p>
          <a:p>
            <a:pPr>
              <a:buNone/>
            </a:pPr>
            <a:r>
              <a:rPr lang="cs-CZ" sz="2400" dirty="0"/>
              <a:t>Nástroj k hodnocení a řízení rizika násilí.</a:t>
            </a:r>
          </a:p>
          <a:p>
            <a:r>
              <a:rPr lang="cs-CZ" sz="2400" dirty="0"/>
              <a:t>Věznice provádí </a:t>
            </a:r>
            <a:r>
              <a:rPr lang="cs-CZ" sz="2400" dirty="0" err="1"/>
              <a:t>pre</a:t>
            </a:r>
            <a:r>
              <a:rPr lang="cs-CZ" sz="2400" dirty="0"/>
              <a:t>-test – </a:t>
            </a:r>
            <a:r>
              <a:rPr lang="cs-CZ" sz="2400" b="1" dirty="0"/>
              <a:t>měsíc před zahájením GLM</a:t>
            </a:r>
          </a:p>
          <a:p>
            <a:r>
              <a:rPr lang="cs-CZ" sz="2400" dirty="0"/>
              <a:t>Věznice provádí post-test – </a:t>
            </a:r>
            <a:r>
              <a:rPr lang="cs-CZ" sz="2400" b="1" dirty="0"/>
              <a:t>po ukončení GLM, před propuštěním z VTOS</a:t>
            </a:r>
          </a:p>
          <a:p>
            <a:endParaRPr lang="cs-CZ" sz="2400" b="1" dirty="0"/>
          </a:p>
          <a:p>
            <a:pPr>
              <a:buNone/>
            </a:pPr>
            <a:r>
              <a:rPr lang="cs-CZ" sz="2400" b="1" dirty="0"/>
              <a:t>PCL-R </a:t>
            </a:r>
          </a:p>
          <a:p>
            <a:pPr>
              <a:buNone/>
            </a:pPr>
            <a:r>
              <a:rPr lang="cs-CZ" sz="2400" dirty="0" err="1"/>
              <a:t>Hareho</a:t>
            </a:r>
            <a:r>
              <a:rPr lang="cs-CZ" sz="2400" dirty="0"/>
              <a:t> škála psychopatie.</a:t>
            </a:r>
          </a:p>
          <a:p>
            <a:r>
              <a:rPr lang="cs-CZ" sz="2400" dirty="0"/>
              <a:t>Věznice provádí </a:t>
            </a:r>
            <a:r>
              <a:rPr lang="cs-CZ" sz="2400" dirty="0" err="1"/>
              <a:t>pre</a:t>
            </a:r>
            <a:r>
              <a:rPr lang="cs-CZ" sz="2400" dirty="0"/>
              <a:t>-test – </a:t>
            </a:r>
            <a:r>
              <a:rPr lang="cs-CZ" sz="2400" b="1" dirty="0"/>
              <a:t>měsíc před zahájením GLM</a:t>
            </a:r>
          </a:p>
          <a:p>
            <a:r>
              <a:rPr lang="cs-CZ" sz="2400" dirty="0"/>
              <a:t>Věznice provádí post-test – </a:t>
            </a:r>
            <a:r>
              <a:rPr lang="cs-CZ" sz="2400" b="1" dirty="0"/>
              <a:t>po ukončení GLM, před propuštěním z VTOS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48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Výsledky</a:t>
            </a:r>
            <a:endParaRPr lang="en-GB" sz="44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726C332-9C40-4EDB-9CB2-2C242F2CAA42}"/>
              </a:ext>
            </a:extLst>
          </p:cNvPr>
          <p:cNvSpPr/>
          <p:nvPr/>
        </p:nvSpPr>
        <p:spPr>
          <a:xfrm>
            <a:off x="1703512" y="1392735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3000" i="1" dirty="0"/>
              <a:t>Jaké jsou efekty GLM na </a:t>
            </a:r>
          </a:p>
          <a:p>
            <a:pPr lvl="0" algn="just"/>
            <a:endParaRPr lang="cs-CZ" sz="3000" i="1" dirty="0"/>
          </a:p>
          <a:p>
            <a:pPr lvl="0"/>
            <a:r>
              <a:rPr lang="cs-CZ" sz="3000" b="1" i="1" dirty="0"/>
              <a:t>1. riziko násilného chování</a:t>
            </a:r>
            <a:r>
              <a:rPr lang="cs-CZ" sz="3000" i="1" dirty="0"/>
              <a:t>,</a:t>
            </a:r>
          </a:p>
          <a:p>
            <a:pPr lvl="0"/>
            <a:r>
              <a:rPr lang="cs-CZ" sz="3000" i="1" dirty="0"/>
              <a:t> </a:t>
            </a:r>
          </a:p>
          <a:p>
            <a:pPr lvl="0"/>
            <a:r>
              <a:rPr lang="cs-CZ" sz="3000" i="1" dirty="0"/>
              <a:t>2. míru kriminální recidivy a 3. míru zaměstnanosti?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89A895D-D640-49A8-A006-CC6D427C4DE3}"/>
              </a:ext>
            </a:extLst>
          </p:cNvPr>
          <p:cNvSpPr/>
          <p:nvPr/>
        </p:nvSpPr>
        <p:spPr>
          <a:xfrm>
            <a:off x="1127448" y="1536173"/>
            <a:ext cx="576064" cy="39604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201D0434-7249-41C7-889B-2495A8EF533A}"/>
              </a:ext>
            </a:extLst>
          </p:cNvPr>
          <p:cNvSpPr/>
          <p:nvPr/>
        </p:nvSpPr>
        <p:spPr>
          <a:xfrm>
            <a:off x="7392146" y="2420888"/>
            <a:ext cx="3816424" cy="1368152"/>
          </a:xfrm>
          <a:prstGeom prst="wedgeRoundRectCallout">
            <a:avLst>
              <a:gd name="adj1" fmla="val -114316"/>
              <a:gd name="adj2" fmla="val 1265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/>
              <a:t>Známe</a:t>
            </a:r>
          </a:p>
          <a:p>
            <a:r>
              <a:rPr lang="cs-CZ" b="1" dirty="0"/>
              <a:t>Výsledky 1. a 2. kohorty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FD0A6A6-92CE-4856-94BC-74BF95BC9F1D}"/>
              </a:ext>
            </a:extLst>
          </p:cNvPr>
          <p:cNvSpPr/>
          <p:nvPr/>
        </p:nvSpPr>
        <p:spPr>
          <a:xfrm>
            <a:off x="7414416" y="4382369"/>
            <a:ext cx="3816424" cy="1368152"/>
          </a:xfrm>
          <a:prstGeom prst="wedgeRoundRectCallout">
            <a:avLst>
              <a:gd name="adj1" fmla="val -114316"/>
              <a:gd name="adj2" fmla="val 1265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/>
              <a:t>Budeme vědět na konci projektu (cca polovina roku 2023)</a:t>
            </a:r>
          </a:p>
        </p:txBody>
      </p:sp>
    </p:spTree>
    <p:extLst>
      <p:ext uri="{BB962C8B-B14F-4D97-AF65-F5344CB8AC3E}">
        <p14:creationId xmlns:p14="http://schemas.microsoft.com/office/powerpoint/2010/main" val="36433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Stav realizace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Přes komplikace spojené s Covid-19 proběhla </a:t>
            </a:r>
            <a:br>
              <a:rPr lang="cs-CZ" dirty="0"/>
            </a:br>
            <a:r>
              <a:rPr lang="cs-CZ" dirty="0"/>
              <a:t>1. kohorta v 6 věznicích a 2. kohorta ve 4-5 věznicích s dostatečnou věrností vůči zkoumanému modelu.</a:t>
            </a:r>
          </a:p>
          <a:p>
            <a:pPr marL="0" indent="0" algn="just">
              <a:buNone/>
            </a:pPr>
            <a:r>
              <a:rPr lang="cs-CZ" dirty="0"/>
              <a:t>= Nesporný organizační úspěch realizace ve složitých podmínkách.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err="1"/>
              <a:t>Fidelita</a:t>
            </a:r>
            <a:r>
              <a:rPr lang="cs-CZ" dirty="0"/>
              <a:t> (věrnost) je důležitá – pokud bychom se příliš odchýlili od výchozí GLM terapie a výsledky by nebyly dobré, nebylo by to důkazem toho, že GLM </a:t>
            </a:r>
            <a:br>
              <a:rPr lang="cs-CZ" dirty="0"/>
            </a:br>
            <a:r>
              <a:rPr lang="cs-CZ" dirty="0"/>
              <a:t>v ČR nefunguje, ale jen toho, že ji neumíme realizovat.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3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Stav realizace 1. a 2. kohorta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BB16B77-87A2-468E-BA48-147378E1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98524"/>
              </p:ext>
            </p:extLst>
          </p:nvPr>
        </p:nvGraphicFramePr>
        <p:xfrm>
          <a:off x="1331268" y="1392080"/>
          <a:ext cx="9805292" cy="3549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1323">
                  <a:extLst>
                    <a:ext uri="{9D8B030D-6E8A-4147-A177-3AD203B41FA5}">
                      <a16:colId xmlns:a16="http://schemas.microsoft.com/office/drawing/2014/main" val="2663838309"/>
                    </a:ext>
                  </a:extLst>
                </a:gridCol>
                <a:gridCol w="2451323">
                  <a:extLst>
                    <a:ext uri="{9D8B030D-6E8A-4147-A177-3AD203B41FA5}">
                      <a16:colId xmlns:a16="http://schemas.microsoft.com/office/drawing/2014/main" val="1126712067"/>
                    </a:ext>
                  </a:extLst>
                </a:gridCol>
                <a:gridCol w="2451323">
                  <a:extLst>
                    <a:ext uri="{9D8B030D-6E8A-4147-A177-3AD203B41FA5}">
                      <a16:colId xmlns:a16="http://schemas.microsoft.com/office/drawing/2014/main" val="1741732592"/>
                    </a:ext>
                  </a:extLst>
                </a:gridCol>
                <a:gridCol w="2451323">
                  <a:extLst>
                    <a:ext uri="{9D8B030D-6E8A-4147-A177-3AD203B41FA5}">
                      <a16:colId xmlns:a16="http://schemas.microsoft.com/office/drawing/2014/main" val="4230485145"/>
                    </a:ext>
                  </a:extLst>
                </a:gridCol>
              </a:tblGrid>
              <a:tr h="513036">
                <a:tc gridSpan="4">
                  <a:txBody>
                    <a:bodyPr/>
                    <a:lstStyle/>
                    <a:p>
                      <a:r>
                        <a:rPr lang="cs-CZ" sz="2400" dirty="0"/>
                        <a:t>Počty odsouzených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396443"/>
                  </a:ext>
                </a:extLst>
              </a:tr>
              <a:tr h="1265021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Vstup do 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Dostupná měření HCR-20 a PCL-R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Dostupná měření MMPI-2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995231"/>
                  </a:ext>
                </a:extLst>
              </a:tr>
              <a:tr h="885515">
                <a:tc>
                  <a:txBody>
                    <a:bodyPr/>
                    <a:lstStyle/>
                    <a:p>
                      <a:r>
                        <a:rPr lang="cs-CZ" sz="2400" dirty="0"/>
                        <a:t>Intervenční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7660"/>
                  </a:ext>
                </a:extLst>
              </a:tr>
              <a:tr h="885515">
                <a:tc>
                  <a:txBody>
                    <a:bodyPr/>
                    <a:lstStyle/>
                    <a:p>
                      <a:r>
                        <a:rPr lang="cs-CZ" sz="2400" dirty="0"/>
                        <a:t>Srovnávací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06805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226BA16E-59D1-4E29-B935-9E944E4FC708}"/>
              </a:ext>
            </a:extLst>
          </p:cNvPr>
          <p:cNvSpPr txBox="1"/>
          <p:nvPr/>
        </p:nvSpPr>
        <p:spPr>
          <a:xfrm>
            <a:off x="1295400" y="5302078"/>
            <a:ext cx="984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Výpadky jsou způsobené – neabsolvováním významné části terapie (min. 100 hod), odmítnutí spolupráce při post-testu, nevalidní protokoly, jiné problémy</a:t>
            </a:r>
          </a:p>
        </p:txBody>
      </p:sp>
    </p:spTree>
    <p:extLst>
      <p:ext uri="{BB962C8B-B14F-4D97-AF65-F5344CB8AC3E}">
        <p14:creationId xmlns:p14="http://schemas.microsoft.com/office/powerpoint/2010/main" val="2781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B0BB8-24E2-44DD-9BEC-18834005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Data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3F164BC-4757-493D-A7CC-523E83AAC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70415"/>
              </p:ext>
            </p:extLst>
          </p:nvPr>
        </p:nvGraphicFramePr>
        <p:xfrm>
          <a:off x="1055440" y="1988840"/>
          <a:ext cx="93610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9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16080" y="148478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Realizátoři</a:t>
            </a:r>
          </a:p>
          <a:p>
            <a:r>
              <a:rPr lang="cs-CZ" sz="2800" dirty="0" err="1"/>
              <a:t>Volonté</a:t>
            </a:r>
            <a:endParaRPr lang="cs-CZ" sz="2800" dirty="0"/>
          </a:p>
          <a:p>
            <a:r>
              <a:rPr lang="cs-CZ" sz="2800" dirty="0"/>
              <a:t>Vězeňská služba ČR</a:t>
            </a:r>
          </a:p>
          <a:p>
            <a:r>
              <a:rPr lang="cs-CZ" sz="2800" dirty="0"/>
              <a:t>2019-2023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55440" y="1484784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/>
              <a:t>Spolupracující věznice</a:t>
            </a:r>
          </a:p>
          <a:p>
            <a:pPr algn="r"/>
            <a:r>
              <a:rPr lang="cs-CZ" sz="2800" dirty="0"/>
              <a:t>Jiřice #</a:t>
            </a:r>
            <a:endParaRPr lang="en-GB" sz="2800" dirty="0"/>
          </a:p>
          <a:p>
            <a:pPr algn="r"/>
            <a:r>
              <a:rPr lang="cs-CZ" sz="2800" dirty="0"/>
              <a:t>Kuřim #</a:t>
            </a:r>
          </a:p>
          <a:p>
            <a:pPr algn="r"/>
            <a:r>
              <a:rPr lang="cs-CZ" sz="2800" dirty="0" err="1"/>
              <a:t>Kynšperk</a:t>
            </a:r>
            <a:r>
              <a:rPr lang="cs-CZ" sz="2800" dirty="0"/>
              <a:t> #</a:t>
            </a:r>
          </a:p>
          <a:p>
            <a:pPr algn="r"/>
            <a:r>
              <a:rPr lang="cs-CZ" sz="2800" dirty="0"/>
              <a:t>Pardubice #</a:t>
            </a:r>
            <a:endParaRPr lang="en-GB" sz="2800" dirty="0"/>
          </a:p>
          <a:p>
            <a:pPr algn="r"/>
            <a:r>
              <a:rPr lang="cs-CZ" sz="2800" dirty="0"/>
              <a:t>Stráž pod Ralskem #</a:t>
            </a:r>
            <a:endParaRPr lang="en-GB" sz="2800" dirty="0"/>
          </a:p>
          <a:p>
            <a:pPr algn="r"/>
            <a:r>
              <a:rPr lang="cs-CZ" sz="2800" dirty="0"/>
              <a:t>Vinařice #</a:t>
            </a:r>
            <a:endParaRPr lang="en-GB" sz="2800" dirty="0"/>
          </a:p>
          <a:p>
            <a:pPr algn="r"/>
            <a:endParaRPr lang="cs-CZ" sz="2800" dirty="0"/>
          </a:p>
          <a:p>
            <a:pPr algn="r"/>
            <a:endParaRPr lang="en-GB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16080" y="486916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Rozpočet intervence</a:t>
            </a:r>
          </a:p>
          <a:p>
            <a:r>
              <a:rPr lang="cs-CZ" sz="2800" dirty="0"/>
              <a:t>Cca 14 mil. Kč | 560k €</a:t>
            </a:r>
          </a:p>
          <a:p>
            <a:r>
              <a:rPr lang="cs-CZ" sz="2800" dirty="0"/>
              <a:t>Evropský sociální fond</a:t>
            </a:r>
            <a:endParaRPr lang="en-GB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5680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        </a:t>
            </a:r>
            <a:r>
              <a:rPr lang="cs-CZ" sz="2800" dirty="0"/>
              <a:t>432</a:t>
            </a:r>
            <a:endParaRPr lang="en-GB" sz="2400" dirty="0"/>
          </a:p>
        </p:txBody>
      </p:sp>
      <p:pic>
        <p:nvPicPr>
          <p:cNvPr id="8" name="Obrázek 7" descr="person_dehto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0" y="4914746"/>
            <a:ext cx="261163" cy="432048"/>
          </a:xfrm>
          <a:prstGeom prst="rect">
            <a:avLst/>
          </a:prstGeom>
        </p:spPr>
      </p:pic>
      <p:pic>
        <p:nvPicPr>
          <p:cNvPr id="9" name="Obrázek 8" descr="Logo OPZ černobílé">
            <a:extLst>
              <a:ext uri="{FF2B5EF4-FFF2-40B4-BE49-F238E27FC236}">
                <a16:creationId xmlns:a16="http://schemas.microsoft.com/office/drawing/2014/main" id="{2448C730-83C8-40E8-8FE2-5C00B613D27E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77072"/>
            <a:ext cx="3384376" cy="68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FB11A-181F-429A-8D34-204AC465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GLM terapie – efekty na MMPI-2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69C896F-F933-495E-8ABD-A7B12654B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275816"/>
              </p:ext>
            </p:extLst>
          </p:nvPr>
        </p:nvGraphicFramePr>
        <p:xfrm>
          <a:off x="1055442" y="1916832"/>
          <a:ext cx="10081115" cy="2954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6337977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02502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7374544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560896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371753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129041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106426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771216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6132439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72647809"/>
                    </a:ext>
                  </a:extLst>
                </a:gridCol>
                <a:gridCol w="792083">
                  <a:extLst>
                    <a:ext uri="{9D8B030D-6E8A-4147-A177-3AD203B41FA5}">
                      <a16:colId xmlns:a16="http://schemas.microsoft.com/office/drawing/2014/main" val="1308910464"/>
                    </a:ext>
                  </a:extLst>
                </a:gridCol>
              </a:tblGrid>
              <a:tr h="128818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Předem vybrané škály MMPI-2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IS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změna IS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SS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změna SS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 (Odhad efektu DD)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p_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Odhad efektu PSM_DD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p_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extLst>
                  <a:ext uri="{0D108BD9-81ED-4DB2-BD59-A6C34878D82A}">
                    <a16:rowId xmlns:a16="http://schemas.microsoft.com/office/drawing/2014/main" val="1262063698"/>
                  </a:ext>
                </a:extLst>
              </a:tr>
              <a:tr h="25426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Problémy s autoritou (Pd2)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61.91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65.07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64.05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61.90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-2.15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extLst>
                  <a:ext uri="{0D108BD9-81ED-4DB2-BD59-A6C34878D82A}">
                    <a16:rowId xmlns:a16="http://schemas.microsoft.com/office/drawing/2014/main" val="3196691796"/>
                  </a:ext>
                </a:extLst>
              </a:tr>
              <a:tr h="25426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Antisociální postoje (ASP1)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63.02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59.23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-3.79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59.13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60.62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1.49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-5.28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 ***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-4.64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0.016 **</a:t>
                      </a:r>
                      <a:endParaRPr lang="cs-CZ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extLst>
                  <a:ext uri="{0D108BD9-81ED-4DB2-BD59-A6C34878D82A}">
                    <a16:rowId xmlns:a16="http://schemas.microsoft.com/office/drawing/2014/main" val="1922632188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Hostilita (Ho)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60.35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57.72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-2.63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57.71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58.35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-3.27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0.017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-2.47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extLst>
                  <a:ext uri="{0D108BD9-81ED-4DB2-BD59-A6C34878D82A}">
                    <a16:rowId xmlns:a16="http://schemas.microsoft.com/office/drawing/2014/main" val="3054347909"/>
                  </a:ext>
                </a:extLst>
              </a:tr>
              <a:tr h="423767">
                <a:tc gridSpan="1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*** Výsledek signifikantní na 99% hladině, ** Výsledek signifikantní na 95% hladině, * Výsledek signifikantní na 90% hladině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účastníků, kteří byli zahrnuti do analýzy: u IS n = 42, u SS n = 77.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hodnoty vybočující z běžné normy obecné (</a:t>
                      </a:r>
                      <a:r>
                        <a:rPr lang="cs-CZ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nevězeňské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populace,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 červeně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jsou hodnoty s klinicky významnou odchylkou od normy.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 označené škály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mají efekt odhadnutý jako signifikantní oběma metodami.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87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66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FB11A-181F-429A-8D34-204AC465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GLM terapie – efekty na MMPI-2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69C896F-F933-495E-8ABD-A7B12654B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52075"/>
              </p:ext>
            </p:extLst>
          </p:nvPr>
        </p:nvGraphicFramePr>
        <p:xfrm>
          <a:off x="1055440" y="1204716"/>
          <a:ext cx="10081115" cy="484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6337977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025027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7374544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560896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371753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1290414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106426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771216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6132439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72647809"/>
                    </a:ext>
                  </a:extLst>
                </a:gridCol>
                <a:gridCol w="936099">
                  <a:extLst>
                    <a:ext uri="{9D8B030D-6E8A-4147-A177-3AD203B41FA5}">
                      <a16:colId xmlns:a16="http://schemas.microsoft.com/office/drawing/2014/main" val="1308910464"/>
                    </a:ext>
                  </a:extLst>
                </a:gridCol>
              </a:tblGrid>
              <a:tr h="128818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Další škály MMPI-2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IS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změna IS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SS průměr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změna SS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změn (Odhad efektu DD)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p_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Odhad efektu PSM_DD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p_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vert="vert270" anchor="ctr"/>
                </a:tc>
                <a:extLst>
                  <a:ext uri="{0D108BD9-81ED-4DB2-BD59-A6C34878D82A}">
                    <a16:rowId xmlns:a16="http://schemas.microsoft.com/office/drawing/2014/main" val="1262063698"/>
                  </a:ext>
                </a:extLst>
              </a:tr>
              <a:tr h="25426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Mf (Maskulinita – Femininita)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49.54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54.40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50.83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50.41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0.002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0.086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6691796"/>
                  </a:ext>
                </a:extLst>
              </a:tr>
              <a:tr h="25426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Pa3 (Naivita)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41.23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43.62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43.32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-0.29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0.012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0.084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2632188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Ma1 (Amorálnost)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57.81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-1.47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55.18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58.08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-4.36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0.026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0.067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4347909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 S (Paranoia, skrytá)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46.09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48.67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47.90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0.026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0.063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8205180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ASP (Antisociální chování)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68.14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-3.07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66.65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67.64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-4.06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0.044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-3.89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5399443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CYN1 (Misantrop. přesvědčení)</a:t>
                      </a:r>
                      <a:endParaRPr lang="cs-CZ" sz="11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61.21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56.37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-4.84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59.08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58.68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-4.44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0.002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-4.44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0.016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6393468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GM (Maskulinní role)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40.95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42.81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-4.63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0.001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-4.75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7597204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RC3 (Škála cynismu)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60.51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56.95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-3.56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60.42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-3.48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0.024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0.100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1623620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DEP1 (Nedostatek puzení)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58.61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53.84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-4.77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57.39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57.96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0.017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-4.87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0.081 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0951120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ASP2 (</a:t>
                      </a:r>
                      <a:r>
                        <a:rPr lang="cs-CZ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Antisoc</a:t>
                      </a: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chování </a:t>
                      </a:r>
                      <a:r>
                        <a:rPr lang="cs-CZ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subškála</a:t>
                      </a: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1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79.95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83.58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77.54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-2.46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 ***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0.278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7027143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TPA2 (Soupeřivost)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54.86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52.51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53.46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55.45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-.4.34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0.026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-1.86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0.461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8271791"/>
                  </a:ext>
                </a:extLst>
              </a:tr>
              <a:tr h="847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PSYC (Psychoticismus)</a:t>
                      </a:r>
                      <a:endParaRPr lang="cs-CZ" sz="11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52.79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50.23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-2.56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51.53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52.13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0.034 **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-3.12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0.139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5029820"/>
                  </a:ext>
                </a:extLst>
              </a:tr>
              <a:tr h="423767">
                <a:tc gridSpan="1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*** Výsledek signifikantní na 99% hladině, ** Výsledek signifikantní na 95% hladině, * Výsledek signifikantní na 90% hladině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účastníků, kteří byli zahrnuti do analýzy: u IS n = 42, u SS n = 77.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jsou hodnoty vybočující z běžné normy obecné (</a:t>
                      </a:r>
                      <a:r>
                        <a:rPr lang="cs-CZ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nevězeňské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populace,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 červeně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jsou hodnoty s klinicky významnou odchylkou od normy.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Tučně označené škály </a:t>
                      </a: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mají efekt odhadnutý jako signifikantní oběma metodami.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672" marR="3467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87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7516607-D541-470F-8DD2-34C48DC21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783702"/>
              </p:ext>
            </p:extLst>
          </p:nvPr>
        </p:nvGraphicFramePr>
        <p:xfrm>
          <a:off x="1055440" y="562223"/>
          <a:ext cx="2874010" cy="289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5BA2A9A-7C7C-49C7-A66A-AF8CDAAB8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98181"/>
              </p:ext>
            </p:extLst>
          </p:nvPr>
        </p:nvGraphicFramePr>
        <p:xfrm>
          <a:off x="4007768" y="536327"/>
          <a:ext cx="2879725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33ED550-27FA-42E0-9964-80B2588B2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634422"/>
              </p:ext>
            </p:extLst>
          </p:nvPr>
        </p:nvGraphicFramePr>
        <p:xfrm>
          <a:off x="4016499" y="3457188"/>
          <a:ext cx="2879725" cy="289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AB98E30-4A0D-4105-9C5A-BA6B9F089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44395"/>
              </p:ext>
            </p:extLst>
          </p:nvPr>
        </p:nvGraphicFramePr>
        <p:xfrm>
          <a:off x="1053580" y="3416052"/>
          <a:ext cx="2879725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96DDC3D-5701-4F2E-9DA9-80F22BBD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549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F6D11-5338-43B3-99DB-0D0B19653450}"/>
              </a:ext>
            </a:extLst>
          </p:cNvPr>
          <p:cNvSpPr txBox="1"/>
          <p:nvPr/>
        </p:nvSpPr>
        <p:spPr>
          <a:xfrm>
            <a:off x="7504286" y="1001167"/>
            <a:ext cx="352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mnoha škál se signifikantními efekty platí, že IS se zlepšuje a SS se zhoršuje.</a:t>
            </a:r>
          </a:p>
          <a:p>
            <a:endParaRPr lang="cs-CZ" dirty="0"/>
          </a:p>
          <a:p>
            <a:r>
              <a:rPr lang="cs-CZ" dirty="0"/>
              <a:t>Zhoršení SS = efekt pobytu ve VTOS bez terapie GLM</a:t>
            </a:r>
          </a:p>
        </p:txBody>
      </p:sp>
    </p:spTree>
    <p:extLst>
      <p:ext uri="{BB962C8B-B14F-4D97-AF65-F5344CB8AC3E}">
        <p14:creationId xmlns:p14="http://schemas.microsoft.com/office/powerpoint/2010/main" val="15011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E4EEF5A-674D-4EB1-B64D-82962C087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31247"/>
              </p:ext>
            </p:extLst>
          </p:nvPr>
        </p:nvGraphicFramePr>
        <p:xfrm>
          <a:off x="1055440" y="1988840"/>
          <a:ext cx="1008112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68091171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2934631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604711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726255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66364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Rozdíl</a:t>
                      </a:r>
                      <a:r>
                        <a:rPr lang="en-US" sz="2000" b="1" dirty="0">
                          <a:effectLst/>
                        </a:rPr>
                        <a:t> post-test pre-test  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Průměr</a:t>
                      </a:r>
                      <a:r>
                        <a:rPr lang="en-US" sz="2000" b="1" dirty="0">
                          <a:effectLst/>
                        </a:rPr>
                        <a:t> SS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Průměr</a:t>
                      </a:r>
                      <a:r>
                        <a:rPr lang="en-US" sz="2000" b="1" dirty="0">
                          <a:effectLst/>
                        </a:rPr>
                        <a:t> IS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Rozdíl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p_value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81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HCR-20: Anamnestické položky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0.009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-0.194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-0.203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0.129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399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HCR-20: Klinické položky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0.197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-1.210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-1.406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0.000 ***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91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HCR-20: Položky zvládání rizik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0.044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-0.871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-0.915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0.000 ***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32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HCR-20: HCR-20 celkem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0.250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-2.274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-2.524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0.000 ***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526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PCL-R: F1 - hrubý skór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0.259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-1.226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-1.484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0.000 ***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91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PCL-R: F2 - hrubý skór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-0.143</a:t>
                      </a:r>
                      <a:endParaRPr lang="cs-CZ" sz="160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-1.500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-1.357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0.000 ***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068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PCL-R: Celkový hrubý skór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0.036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-2.581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-2.617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0.000 ***</a:t>
                      </a:r>
                      <a:endParaRPr lang="cs-CZ" sz="1600" b="1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82543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účastníků, </a:t>
                      </a:r>
                      <a:r>
                        <a:rPr lang="cs-CZ" sz="2000" dirty="0" err="1">
                          <a:effectLst/>
                        </a:rPr>
                        <a:t>kt</a:t>
                      </a:r>
                      <a:r>
                        <a:rPr lang="cs-CZ" sz="2000" dirty="0">
                          <a:effectLst/>
                        </a:rPr>
                        <a:t>. byli zahrnuti do analýzy: u IS n = 62, u SS n = 112.</a:t>
                      </a:r>
                      <a:endParaRPr lang="cs-CZ" sz="1600" dirty="0">
                        <a:effectLst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*** Výsledek signifikantní na 99% hladině</a:t>
                      </a:r>
                      <a:endParaRPr lang="cs-CZ" sz="16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22024"/>
                  </a:ext>
                </a:extLst>
              </a:tr>
            </a:tbl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2A3205B7-89E7-45D1-9483-6E92A4E8472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GLM terapie – efekty na HCR-20 a PCL-R</a:t>
            </a:r>
          </a:p>
        </p:txBody>
      </p:sp>
    </p:spTree>
    <p:extLst>
      <p:ext uri="{BB962C8B-B14F-4D97-AF65-F5344CB8AC3E}">
        <p14:creationId xmlns:p14="http://schemas.microsoft.com/office/powerpoint/2010/main" val="298649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B0BB8-24E2-44DD-9BEC-18834005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Interpretační omezení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3F164BC-4757-493D-A7CC-523E83AAC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09032"/>
              </p:ext>
            </p:extLst>
          </p:nvPr>
        </p:nvGraphicFramePr>
        <p:xfrm>
          <a:off x="1055440" y="1988840"/>
          <a:ext cx="57606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F45385C-5B72-4FE3-BFB6-E30A704B04D6}"/>
              </a:ext>
            </a:extLst>
          </p:cNvPr>
          <p:cNvSpPr txBox="1"/>
          <p:nvPr/>
        </p:nvSpPr>
        <p:spPr>
          <a:xfrm>
            <a:off x="7251660" y="1960265"/>
            <a:ext cx="3864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Liší se ti, kteří vypadávají z KS, od těch, kteří vypadávají z IS?</a:t>
            </a:r>
          </a:p>
          <a:p>
            <a:r>
              <a:rPr lang="cs-CZ" sz="2000" b="1" dirty="0">
                <a:solidFill>
                  <a:srgbClr val="00B050"/>
                </a:solidFill>
              </a:rPr>
              <a:t>Naštěstí moc ne =&gt; zbylé mohu celkem platně porovnat.</a:t>
            </a:r>
          </a:p>
          <a:p>
            <a:endParaRPr lang="cs-CZ" sz="2000" dirty="0"/>
          </a:p>
          <a:p>
            <a:r>
              <a:rPr lang="cs-CZ" sz="2000" dirty="0"/>
              <a:t>Liší se ti, kteří nemají platný protokol, od těch, kteří ho mají?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Bohužel výrazně ano =&gt; nemohu zobecňovat mimo platná pozorování.</a:t>
            </a:r>
          </a:p>
        </p:txBody>
      </p:sp>
    </p:spTree>
    <p:extLst>
      <p:ext uri="{BB962C8B-B14F-4D97-AF65-F5344CB8AC3E}">
        <p14:creationId xmlns:p14="http://schemas.microsoft.com/office/powerpoint/2010/main" val="30748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DEA1E-A931-4D2C-A252-291C7540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Kdo vypadává </a:t>
            </a:r>
            <a:br>
              <a:rPr lang="cs-CZ" b="1" dirty="0"/>
            </a:br>
            <a:r>
              <a:rPr lang="cs-CZ" b="1" dirty="0"/>
              <a:t>(nedokončení nebo neplatné testy)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AC49C0D-7DCC-47FE-BDA1-A19446493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95807"/>
              </p:ext>
            </p:extLst>
          </p:nvPr>
        </p:nvGraphicFramePr>
        <p:xfrm>
          <a:off x="1055440" y="1988840"/>
          <a:ext cx="10081120" cy="2281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9385628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259692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8654727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8571787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480481185"/>
                    </a:ext>
                  </a:extLst>
                </a:gridCol>
              </a:tblGrid>
              <a:tr h="5151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Proměnná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Průměr </a:t>
                      </a:r>
                    </a:p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Vypadávajících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Průměr </a:t>
                      </a:r>
                    </a:p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Nevypadávajících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Rozdíl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p_value</a:t>
                      </a:r>
                      <a:endParaRPr lang="cs-CZ" sz="1800" dirty="0"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874418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Práce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VTOS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0.637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-0.307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 ***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298242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Zloba</a:t>
                      </a:r>
                      <a:r>
                        <a:rPr lang="en-US" sz="1800" dirty="0">
                          <a:effectLst/>
                        </a:rPr>
                        <a:t> (ANG)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84.807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74.587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10.220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 ***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29245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Neurologické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symptomy</a:t>
                      </a:r>
                      <a:r>
                        <a:rPr lang="en-US" sz="1800" dirty="0">
                          <a:effectLst/>
                        </a:rPr>
                        <a:t> (HEA2)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85.505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71.603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13.902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0.000 ***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56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0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F7933-8EF6-4803-8047-9F9E7B331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Šest hlavních závěrů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0F4E8F-FE6D-472A-817E-A5B837ED0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Grafický objekt 4" descr="Kontrolní seznam">
            <a:extLst>
              <a:ext uri="{FF2B5EF4-FFF2-40B4-BE49-F238E27FC236}">
                <a16:creationId xmlns:a16="http://schemas.microsoft.com/office/drawing/2014/main" id="{A27CB27E-4BC5-4ED5-93F7-D26C8607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221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Už jen samotná realizace GLM v Covid-19 situaci je úspěch všech zapojených.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Grafický objekt 6" descr="Symbol zvednutého palce">
            <a:extLst>
              <a:ext uri="{FF2B5EF4-FFF2-40B4-BE49-F238E27FC236}">
                <a16:creationId xmlns:a16="http://schemas.microsoft.com/office/drawing/2014/main" id="{C315ADA1-92E3-472A-9190-1A5E0E7C2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944" y="45811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Rozsah a podstata testování odsouzených v rámci projektu byla pro některé členy týmů výzva.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Grafický objekt 3" descr="Překvapený obličej bez výplně">
            <a:extLst>
              <a:ext uri="{FF2B5EF4-FFF2-40B4-BE49-F238E27FC236}">
                <a16:creationId xmlns:a16="http://schemas.microsoft.com/office/drawing/2014/main" id="{0D3D0290-3EB0-4B08-A346-CB6EF840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343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  <a:p>
            <a:pPr marL="0" indent="0" algn="ctr">
              <a:buNone/>
            </a:pPr>
            <a:r>
              <a:rPr lang="cs-CZ" b="1" dirty="0"/>
              <a:t>GLM má pozitivní efekty. Způsobuje pokles vzteku, protisociálních postojů, negativního vnímání společnost a určitého distancování se od společnosti. Omezuje typicky maskulinní rysy osobnosti, což lze rovněž hodnotit pozitivně v kontextu </a:t>
            </a:r>
            <a:r>
              <a:rPr lang="cs-CZ" b="1" dirty="0" err="1"/>
              <a:t>hypermaskulinního</a:t>
            </a:r>
            <a:r>
              <a:rPr lang="cs-CZ" b="1" dirty="0"/>
              <a:t> prostředí českých věznic.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Grafický objekt 5" descr="Tleskající ruce">
            <a:extLst>
              <a:ext uri="{FF2B5EF4-FFF2-40B4-BE49-F238E27FC236}">
                <a16:creationId xmlns:a16="http://schemas.microsoft.com/office/drawing/2014/main" id="{83F1DA18-2021-41C6-9F8F-96011485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56849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O čem si chci povídat</a:t>
            </a:r>
            <a:endParaRPr lang="en-GB" sz="4400" b="1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096000" y="1988840"/>
            <a:ext cx="0" cy="288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495550" y="1988840"/>
            <a:ext cx="3240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dirty="0"/>
              <a:t>Co, proč </a:t>
            </a:r>
            <a:br>
              <a:rPr lang="cs-CZ" sz="3600" dirty="0"/>
            </a:br>
            <a:r>
              <a:rPr lang="cs-CZ" sz="3600" dirty="0"/>
              <a:t>a jak evaluačně zkoumáme</a:t>
            </a:r>
            <a:endParaRPr lang="en-GB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83982" y="1988840"/>
            <a:ext cx="3240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Jak to zatím dopadá po ukončení terapie </a:t>
            </a:r>
            <a:br>
              <a:rPr lang="cs-CZ" sz="3600" dirty="0"/>
            </a:br>
            <a:r>
              <a:rPr lang="cs-CZ" sz="3600" dirty="0"/>
              <a:t>u druhé kohorty ze tří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  <a:p>
            <a:pPr marL="0" indent="0" algn="ctr">
              <a:buNone/>
            </a:pPr>
            <a:r>
              <a:rPr lang="cs-CZ" b="1" dirty="0"/>
              <a:t>Srovnávací skupina nestagnuje, ale spíše se zhoršuje.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Prostý pobyt ve VTOS zhoršuje situaci odsouzených.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Grafický objekt 3" descr="Sestupný trend">
            <a:extLst>
              <a:ext uri="{FF2B5EF4-FFF2-40B4-BE49-F238E27FC236}">
                <a16:creationId xmlns:a16="http://schemas.microsoft.com/office/drawing/2014/main" id="{9034322D-9E08-4194-A0F0-3A33F349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960" y="52129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Ti, kteří by terapii možná potřebovali nejvíc, z ní vypadávají – nejsou připraveni na GLM (nebo GLM není připravena na ně).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Grafický objekt 5" descr="Planeta">
            <a:extLst>
              <a:ext uri="{FF2B5EF4-FFF2-40B4-BE49-F238E27FC236}">
                <a16:creationId xmlns:a16="http://schemas.microsoft.com/office/drawing/2014/main" id="{2F9424F0-AA87-4BD8-A354-C82A8D2B6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336" y="4077072"/>
            <a:ext cx="914400" cy="914400"/>
          </a:xfrm>
          <a:prstGeom prst="rect">
            <a:avLst/>
          </a:prstGeom>
        </p:spPr>
      </p:pic>
      <p:pic>
        <p:nvPicPr>
          <p:cNvPr id="8" name="Grafický objekt 7" descr="Raketa">
            <a:extLst>
              <a:ext uri="{FF2B5EF4-FFF2-40B4-BE49-F238E27FC236}">
                <a16:creationId xmlns:a16="http://schemas.microsoft.com/office/drawing/2014/main" id="{58172718-F80E-4AF4-83C8-CD368A7F7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5936" y="5166150"/>
            <a:ext cx="914400" cy="914400"/>
          </a:xfrm>
          <a:prstGeom prst="rect">
            <a:avLst/>
          </a:prstGeom>
        </p:spPr>
      </p:pic>
      <p:pic>
        <p:nvPicPr>
          <p:cNvPr id="10" name="Grafický objekt 9" descr="Kovboj">
            <a:extLst>
              <a:ext uri="{FF2B5EF4-FFF2-40B4-BE49-F238E27FC236}">
                <a16:creationId xmlns:a16="http://schemas.microsoft.com/office/drawing/2014/main" id="{A66BA156-A841-44C4-925C-EE1906C1C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6572" y="4800599"/>
            <a:ext cx="914400" cy="914400"/>
          </a:xfrm>
          <a:prstGeom prst="rect">
            <a:avLst/>
          </a:prstGeom>
        </p:spPr>
      </p:pic>
      <p:pic>
        <p:nvPicPr>
          <p:cNvPr id="12" name="Grafický objekt 11" descr="Astronaut">
            <a:extLst>
              <a:ext uri="{FF2B5EF4-FFF2-40B4-BE49-F238E27FC236}">
                <a16:creationId xmlns:a16="http://schemas.microsoft.com/office/drawing/2014/main" id="{1522F918-EDCC-4A40-963E-5D35FE627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2104" y="4673132"/>
            <a:ext cx="914400" cy="914400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4ED0BC3-A8F6-4E66-8144-501120E0A6DE}"/>
              </a:ext>
            </a:extLst>
          </p:cNvPr>
          <p:cNvCxnSpPr/>
          <p:nvPr/>
        </p:nvCxnSpPr>
        <p:spPr>
          <a:xfrm>
            <a:off x="6096000" y="4149080"/>
            <a:ext cx="0" cy="2159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CDA58-22D7-4C59-9FD8-603E62D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081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Práce ve VTOS terapii nepřekáží, právě naopak.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Je žádoucí, aby účastníci terapie zároveň pracovali. </a:t>
            </a:r>
          </a:p>
          <a:p>
            <a:pPr marL="0" indent="0" algn="ctr">
              <a:buNone/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Ti, kteří pracují, odpovědněji vyplňují MMPI-2.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9306612-0E87-4661-A307-C54FAF8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Grafický objekt 3" descr="Farmář">
            <a:extLst>
              <a:ext uri="{FF2B5EF4-FFF2-40B4-BE49-F238E27FC236}">
                <a16:creationId xmlns:a16="http://schemas.microsoft.com/office/drawing/2014/main" id="{DB59F569-AE60-4265-8279-EDBF292BC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5180" y="4800599"/>
            <a:ext cx="914400" cy="914400"/>
          </a:xfrm>
          <a:prstGeom prst="rect">
            <a:avLst/>
          </a:prstGeom>
        </p:spPr>
      </p:pic>
      <p:pic>
        <p:nvPicPr>
          <p:cNvPr id="7" name="Grafický objekt 6" descr="Svářeč">
            <a:extLst>
              <a:ext uri="{FF2B5EF4-FFF2-40B4-BE49-F238E27FC236}">
                <a16:creationId xmlns:a16="http://schemas.microsoft.com/office/drawing/2014/main" id="{5DD4976F-E2F2-4B6F-A753-7A8F1141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4800599"/>
            <a:ext cx="914400" cy="914400"/>
          </a:xfrm>
          <a:prstGeom prst="rect">
            <a:avLst/>
          </a:prstGeom>
        </p:spPr>
      </p:pic>
      <p:pic>
        <p:nvPicPr>
          <p:cNvPr id="9" name="Grafický objekt 8" descr="Šéfkuchař">
            <a:extLst>
              <a:ext uri="{FF2B5EF4-FFF2-40B4-BE49-F238E27FC236}">
                <a16:creationId xmlns:a16="http://schemas.microsoft.com/office/drawing/2014/main" id="{EA2B1B95-0F30-4899-BB26-DA364B9D5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5760" y="4800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Další kroky</a:t>
            </a:r>
            <a:endParaRPr lang="en-GB" sz="4400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726C332-9C40-4EDB-9CB2-2C242F2CAA42}"/>
              </a:ext>
            </a:extLst>
          </p:cNvPr>
          <p:cNvSpPr/>
          <p:nvPr/>
        </p:nvSpPr>
        <p:spPr>
          <a:xfrm>
            <a:off x="1703512" y="1700808"/>
            <a:ext cx="9433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3000" i="1" dirty="0"/>
              <a:t>Podzim 2021 - </a:t>
            </a:r>
            <a:r>
              <a:rPr lang="cs-CZ" sz="3000" i="1" dirty="0" err="1"/>
              <a:t>pre</a:t>
            </a:r>
            <a:r>
              <a:rPr lang="cs-CZ" sz="3000" i="1" dirty="0"/>
              <a:t>-test 3. kohorty (skoro hotov)	</a:t>
            </a:r>
          </a:p>
          <a:p>
            <a:pPr lvl="0" algn="just"/>
            <a:endParaRPr lang="cs-CZ" sz="3000" i="1" dirty="0"/>
          </a:p>
          <a:p>
            <a:pPr lvl="0"/>
            <a:r>
              <a:rPr lang="cs-CZ" sz="3000" i="1" dirty="0"/>
              <a:t>Léto 2022 - efekty na riziko násilného chování za všechny kohorty</a:t>
            </a:r>
          </a:p>
          <a:p>
            <a:pPr lvl="0"/>
            <a:r>
              <a:rPr lang="cs-CZ" sz="3000" i="1" dirty="0"/>
              <a:t> </a:t>
            </a:r>
          </a:p>
          <a:p>
            <a:pPr lvl="0"/>
            <a:r>
              <a:rPr lang="cs-CZ" sz="3000" i="1" dirty="0"/>
              <a:t>Léto 2023 - efekty na míru kriminální recidivy a míru zaměstnanosti za všechny kohorty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89A895D-D640-49A8-A006-CC6D427C4DE3}"/>
              </a:ext>
            </a:extLst>
          </p:cNvPr>
          <p:cNvSpPr/>
          <p:nvPr/>
        </p:nvSpPr>
        <p:spPr>
          <a:xfrm>
            <a:off x="1127448" y="1536173"/>
            <a:ext cx="576064" cy="39604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C814C-E79A-425F-B226-10A36E5D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Prostor pro diskuzi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1E882-1C31-4826-9929-3F6F6A66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839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Kontakty na evaluátory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39" y="2026932"/>
            <a:ext cx="4680517" cy="470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cs-CZ" sz="2400" dirty="0"/>
              <a:t>Ing. Vladimír </a:t>
            </a:r>
            <a:r>
              <a:rPr lang="cs-CZ" sz="2400" dirty="0" err="1"/>
              <a:t>Kváča</a:t>
            </a:r>
            <a:r>
              <a:rPr lang="cs-CZ" sz="2400" dirty="0"/>
              <a:t>, Ph.D.</a:t>
            </a:r>
          </a:p>
          <a:p>
            <a:pPr algn="r">
              <a:buNone/>
            </a:pPr>
            <a:r>
              <a:rPr lang="cs-CZ" sz="2400" dirty="0">
                <a:hlinkClick r:id="rId2"/>
              </a:rPr>
              <a:t>Vladimir.kvaca@gmail.com</a:t>
            </a:r>
            <a:endParaRPr lang="cs-CZ" sz="2400" dirty="0"/>
          </a:p>
          <a:p>
            <a:pPr algn="r">
              <a:buNone/>
            </a:pPr>
            <a:r>
              <a:rPr lang="cs-CZ" sz="2400" dirty="0"/>
              <a:t>725 56 36 36</a:t>
            </a:r>
          </a:p>
          <a:p>
            <a:pPr algn="r">
              <a:buNone/>
            </a:pPr>
            <a:endParaRPr lang="cs-CZ" sz="2400" dirty="0"/>
          </a:p>
          <a:p>
            <a:pPr algn="r">
              <a:buNone/>
            </a:pPr>
            <a:r>
              <a:rPr lang="cs-CZ" sz="2400" dirty="0"/>
              <a:t>Děkuji za pozornost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93C0CA71-CEDF-4325-A525-46991B26346B}"/>
              </a:ext>
            </a:extLst>
          </p:cNvPr>
          <p:cNvCxnSpPr/>
          <p:nvPr/>
        </p:nvCxnSpPr>
        <p:spPr>
          <a:xfrm>
            <a:off x="6096000" y="1988840"/>
            <a:ext cx="0" cy="288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D85E7DA9-5B1B-4F17-A50B-0564B1A31D4C}"/>
              </a:ext>
            </a:extLst>
          </p:cNvPr>
          <p:cNvSpPr txBox="1">
            <a:spLocks/>
          </p:cNvSpPr>
          <p:nvPr/>
        </p:nvSpPr>
        <p:spPr>
          <a:xfrm>
            <a:off x="6456032" y="2032248"/>
            <a:ext cx="5040561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s-CZ" sz="2400" dirty="0"/>
              <a:t>Mgr. Ing. Adela Gottwaldová</a:t>
            </a:r>
          </a:p>
          <a:p>
            <a:pPr>
              <a:buFont typeface="Arial" pitchFamily="34" charset="0"/>
              <a:buNone/>
            </a:pPr>
            <a:r>
              <a:rPr lang="cs-CZ" sz="2400" dirty="0">
                <a:hlinkClick r:id="rId3"/>
              </a:rPr>
              <a:t>Adela.gottwaldova@gmail.com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02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ohnutý roh 1">
            <a:extLst>
              <a:ext uri="{FF2B5EF4-FFF2-40B4-BE49-F238E27FC236}">
                <a16:creationId xmlns:a16="http://schemas.microsoft.com/office/drawing/2014/main" id="{6B3E7421-5605-4012-8A8C-309315554451}"/>
              </a:ext>
            </a:extLst>
          </p:cNvPr>
          <p:cNvSpPr/>
          <p:nvPr/>
        </p:nvSpPr>
        <p:spPr>
          <a:xfrm>
            <a:off x="2207543" y="3717032"/>
            <a:ext cx="7776863" cy="273630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Co? – „Intervence“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95550" y="1600200"/>
            <a:ext cx="720085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model</a:t>
            </a:r>
          </a:p>
          <a:p>
            <a:pPr algn="ctr">
              <a:buNone/>
            </a:pPr>
            <a:r>
              <a:rPr lang="cs-CZ" dirty="0"/>
              <a:t>(Doprovázení)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b="1" dirty="0"/>
              <a:t>Hlavní evaluační otázky:</a:t>
            </a:r>
          </a:p>
          <a:p>
            <a:pPr marL="0" lvl="0" indent="0" algn="just">
              <a:buNone/>
            </a:pPr>
            <a:r>
              <a:rPr lang="cs-CZ" i="1" dirty="0"/>
              <a:t>Jaké efekty mají různé kombinace intervence GLM a intervence Doprovázení na </a:t>
            </a:r>
            <a:r>
              <a:rPr lang="cs-CZ" b="1" i="1" dirty="0"/>
              <a:t>(1) riziko násilného chování</a:t>
            </a:r>
            <a:r>
              <a:rPr lang="cs-CZ" i="1" dirty="0"/>
              <a:t>, (2) míru kriminální recidivy a na (3) míru zaměstnanosti?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Proč?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495550" y="1600200"/>
            <a:ext cx="720085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model je v ČR nový nástroj, je dobré ho ověřit před tím, než ho začneme využívat ještě více.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Projekt je podpořen z ESF výzvy 82 na sociální inovace, která požaduje evaluaci ověřující kauzalitu intervence a jejích efektů.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0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Zkoumané skupiny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3490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/>
              <a:t>V každé věznici jsou </a:t>
            </a:r>
            <a:r>
              <a:rPr lang="cs-CZ" b="1" dirty="0"/>
              <a:t>dvě</a:t>
            </a:r>
            <a:r>
              <a:rPr lang="cs-CZ" dirty="0"/>
              <a:t> podobné skupiny, vždy jedna s GLM a jedna bez GLM.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b="1" dirty="0"/>
              <a:t>Tři </a:t>
            </a:r>
            <a:r>
              <a:rPr lang="cs-CZ" dirty="0"/>
              <a:t>běhy GLM zahájené s odstupem několika měsíců. </a:t>
            </a:r>
            <a:br>
              <a:rPr lang="cs-CZ" dirty="0"/>
            </a:br>
            <a:r>
              <a:rPr lang="cs-CZ" dirty="0"/>
              <a:t>Poslední startuje nyní na podzim.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Máme tak tři časově posunuté kohorty.</a:t>
            </a:r>
            <a:endParaRPr lang="en-GB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3" name="Grafický objekt 2" descr="Skupina mužů">
            <a:extLst>
              <a:ext uri="{FF2B5EF4-FFF2-40B4-BE49-F238E27FC236}">
                <a16:creationId xmlns:a16="http://schemas.microsoft.com/office/drawing/2014/main" id="{FEE0468A-5774-4F52-8579-63D07627A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632" y="5589240"/>
            <a:ext cx="914400" cy="914400"/>
          </a:xfrm>
          <a:prstGeom prst="rect">
            <a:avLst/>
          </a:prstGeom>
        </p:spPr>
      </p:pic>
      <p:pic>
        <p:nvPicPr>
          <p:cNvPr id="6" name="Grafický objekt 5" descr="Skupina mužů">
            <a:extLst>
              <a:ext uri="{FF2B5EF4-FFF2-40B4-BE49-F238E27FC236}">
                <a16:creationId xmlns:a16="http://schemas.microsoft.com/office/drawing/2014/main" id="{FBDCE305-8C80-4C74-86F3-A06A7610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224" y="5589240"/>
            <a:ext cx="914400" cy="914400"/>
          </a:xfrm>
          <a:prstGeom prst="rect">
            <a:avLst/>
          </a:prstGeom>
        </p:spPr>
      </p:pic>
      <p:pic>
        <p:nvPicPr>
          <p:cNvPr id="8" name="Grafický objekt 7" descr="Skupina mužů">
            <a:extLst>
              <a:ext uri="{FF2B5EF4-FFF2-40B4-BE49-F238E27FC236}">
                <a16:creationId xmlns:a16="http://schemas.microsoft.com/office/drawing/2014/main" id="{6CC3752C-E2DD-417E-8731-03C91D17B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1392" y="5589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95550" y="548681"/>
            <a:ext cx="72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Kolik? – Velikost skupin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/>
              <a:t>GLM předpokládá začátek práce </a:t>
            </a:r>
            <a:br>
              <a:rPr lang="cs-CZ" dirty="0"/>
            </a:br>
            <a:r>
              <a:rPr lang="cs-CZ" dirty="0"/>
              <a:t>ve skupině o 12 členech. </a:t>
            </a:r>
            <a:br>
              <a:rPr lang="cs-CZ" dirty="0"/>
            </a:br>
            <a:endParaRPr lang="cs-CZ" dirty="0"/>
          </a:p>
          <a:p>
            <a:pPr algn="ctr">
              <a:buNone/>
            </a:pPr>
            <a:r>
              <a:rPr lang="cs-CZ" dirty="0"/>
              <a:t>Plán:</a:t>
            </a:r>
          </a:p>
          <a:p>
            <a:pPr algn="ctr">
              <a:buNone/>
            </a:pPr>
            <a:r>
              <a:rPr lang="cs-CZ" dirty="0"/>
              <a:t>(12+12) x 3 kohorty x 6 věznic = 432 členů CS.</a:t>
            </a:r>
          </a:p>
          <a:p>
            <a:pPr algn="ctr">
              <a:buNone/>
            </a:pPr>
            <a:r>
              <a:rPr lang="cs-CZ" dirty="0"/>
              <a:t>Zatím:</a:t>
            </a:r>
          </a:p>
          <a:p>
            <a:pPr algn="ctr">
              <a:buNone/>
            </a:pPr>
            <a:r>
              <a:rPr lang="cs-CZ" dirty="0"/>
              <a:t>Celkem 135 osob v 11 skupinách GLM </a:t>
            </a:r>
          </a:p>
          <a:p>
            <a:pPr algn="ctr">
              <a:buNone/>
            </a:pPr>
            <a:r>
              <a:rPr lang="cs-CZ" dirty="0"/>
              <a:t>157 osob ve srovnávacích skupinách </a:t>
            </a:r>
          </a:p>
          <a:p>
            <a:pPr algn="ctr">
              <a:buNone/>
            </a:pPr>
            <a:r>
              <a:rPr lang="cs-CZ" dirty="0"/>
              <a:t>= 292 zkoumaných osob</a:t>
            </a:r>
          </a:p>
        </p:txBody>
      </p:sp>
    </p:spTree>
    <p:extLst>
      <p:ext uri="{BB962C8B-B14F-4D97-AF65-F5344CB8AC3E}">
        <p14:creationId xmlns:p14="http://schemas.microsoft.com/office/powerpoint/2010/main" val="3021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EA9333F9-3C15-4D5F-AF02-4872EC488FED}"/>
              </a:ext>
            </a:extLst>
          </p:cNvPr>
          <p:cNvCxnSpPr>
            <a:cxnSpLocks/>
          </p:cNvCxnSpPr>
          <p:nvPr/>
        </p:nvCxnSpPr>
        <p:spPr>
          <a:xfrm>
            <a:off x="6095999" y="2646479"/>
            <a:ext cx="0" cy="221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775520" y="548681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Data </a:t>
            </a:r>
            <a:br>
              <a:rPr lang="cs-CZ" sz="4400" b="1" dirty="0"/>
            </a:br>
            <a:r>
              <a:rPr lang="cs-CZ" sz="2400" b="1" dirty="0"/>
              <a:t>(shodně pro všechny skupiny)</a:t>
            </a:r>
            <a:endParaRPr lang="en-GB" sz="24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2B6E6E3-F218-47DC-92F7-3AF1BC09566D}"/>
              </a:ext>
            </a:extLst>
          </p:cNvPr>
          <p:cNvSpPr/>
          <p:nvPr/>
        </p:nvSpPr>
        <p:spPr>
          <a:xfrm>
            <a:off x="2495600" y="2709965"/>
            <a:ext cx="2160239" cy="3664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GLM (M1-M6-9)</a:t>
            </a:r>
            <a:endParaRPr lang="en-GB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697B233-0470-48C5-B2B7-4EDBDBF9B106}"/>
              </a:ext>
            </a:extLst>
          </p:cNvPr>
          <p:cNvSpPr/>
          <p:nvPr/>
        </p:nvSpPr>
        <p:spPr>
          <a:xfrm>
            <a:off x="2495601" y="4146121"/>
            <a:ext cx="3228422" cy="366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Bez intervence</a:t>
            </a:r>
            <a:endParaRPr lang="en-GB" b="1" dirty="0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98421CB-9F24-45BC-B8C5-6E4966CE4606}"/>
              </a:ext>
            </a:extLst>
          </p:cNvPr>
          <p:cNvCxnSpPr>
            <a:cxnSpLocks/>
          </p:cNvCxnSpPr>
          <p:nvPr/>
        </p:nvCxnSpPr>
        <p:spPr>
          <a:xfrm flipH="1">
            <a:off x="2187379" y="1988840"/>
            <a:ext cx="1" cy="287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A9256022-855A-4DBB-AC79-05DC7BD62B9A}"/>
              </a:ext>
            </a:extLst>
          </p:cNvPr>
          <p:cNvSpPr/>
          <p:nvPr/>
        </p:nvSpPr>
        <p:spPr>
          <a:xfrm>
            <a:off x="1307466" y="4862768"/>
            <a:ext cx="3093153" cy="14465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err="1"/>
              <a:t>Pre</a:t>
            </a:r>
            <a:r>
              <a:rPr lang="cs-CZ" dirty="0"/>
              <a:t>-test:</a:t>
            </a:r>
          </a:p>
          <a:p>
            <a:r>
              <a:rPr lang="cs-CZ" dirty="0"/>
              <a:t>(měsíc před startem GLM)</a:t>
            </a:r>
          </a:p>
          <a:p>
            <a:r>
              <a:rPr lang="cs-CZ" b="1" dirty="0"/>
              <a:t>SARPO</a:t>
            </a:r>
          </a:p>
          <a:p>
            <a:r>
              <a:rPr lang="cs-CZ" dirty="0"/>
              <a:t>Psychologické nástroje</a:t>
            </a:r>
          </a:p>
          <a:p>
            <a:r>
              <a:rPr lang="cs-CZ" b="1" dirty="0"/>
              <a:t>MMPI-2, HCR-20, PCL-R</a:t>
            </a:r>
            <a:endParaRPr lang="en-GB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68FEC0F-B4CD-4628-BB0A-BCB2832A062C}"/>
              </a:ext>
            </a:extLst>
          </p:cNvPr>
          <p:cNvSpPr/>
          <p:nvPr/>
        </p:nvSpPr>
        <p:spPr>
          <a:xfrm>
            <a:off x="4655839" y="1979513"/>
            <a:ext cx="2160231" cy="6669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b="1" dirty="0"/>
              <a:t>Propuštění</a:t>
            </a:r>
          </a:p>
          <a:p>
            <a:pPr algn="ctr"/>
            <a:r>
              <a:rPr lang="cs-CZ" b="1" dirty="0"/>
              <a:t>(M7 – M16)</a:t>
            </a:r>
            <a:endParaRPr lang="en-GB" b="1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B2F0CF7-DC6D-41E9-B489-586FEBAFA4C5}"/>
              </a:ext>
            </a:extLst>
          </p:cNvPr>
          <p:cNvCxnSpPr>
            <a:cxnSpLocks/>
          </p:cNvCxnSpPr>
          <p:nvPr/>
        </p:nvCxnSpPr>
        <p:spPr>
          <a:xfrm>
            <a:off x="11136560" y="1995231"/>
            <a:ext cx="0" cy="2867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14DAABE3-0214-478F-B5D8-3A447DFDCD6E}"/>
              </a:ext>
            </a:extLst>
          </p:cNvPr>
          <p:cNvSpPr/>
          <p:nvPr/>
        </p:nvSpPr>
        <p:spPr>
          <a:xfrm>
            <a:off x="4655839" y="4862768"/>
            <a:ext cx="3093153" cy="14465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Post-test 1 :</a:t>
            </a:r>
          </a:p>
          <a:p>
            <a:r>
              <a:rPr lang="cs-CZ" dirty="0"/>
              <a:t>(po skončení GLM, před propuštěním)</a:t>
            </a:r>
          </a:p>
          <a:p>
            <a:r>
              <a:rPr lang="cs-CZ" dirty="0"/>
              <a:t>Psychologické nástroje</a:t>
            </a:r>
          </a:p>
          <a:p>
            <a:r>
              <a:rPr lang="cs-CZ" b="1" dirty="0"/>
              <a:t>MMPI-2, HCR-20, PCL-R</a:t>
            </a:r>
            <a:endParaRPr lang="en-GB" b="1" dirty="0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95A494FB-27D7-41D4-8E6C-74E3144A0746}"/>
              </a:ext>
            </a:extLst>
          </p:cNvPr>
          <p:cNvSpPr/>
          <p:nvPr/>
        </p:nvSpPr>
        <p:spPr>
          <a:xfrm>
            <a:off x="8149822" y="4862768"/>
            <a:ext cx="3093153" cy="14465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Post-test 2:</a:t>
            </a:r>
          </a:p>
          <a:p>
            <a:r>
              <a:rPr lang="cs-CZ" dirty="0"/>
              <a:t>(konec projektu)</a:t>
            </a:r>
          </a:p>
          <a:p>
            <a:endParaRPr lang="cs-CZ" dirty="0"/>
          </a:p>
          <a:p>
            <a:r>
              <a:rPr lang="cs-CZ" dirty="0"/>
              <a:t>Zaměstnanost, recidiva</a:t>
            </a:r>
          </a:p>
          <a:p>
            <a:r>
              <a:rPr lang="cs-CZ" dirty="0"/>
              <a:t>(</a:t>
            </a:r>
            <a:r>
              <a:rPr lang="cs-CZ" b="1" dirty="0"/>
              <a:t>Administrativní data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7" grpId="0" animBg="1"/>
      <p:bldP spid="7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5440" y="548681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Design zkoumání rizika násilí</a:t>
            </a:r>
            <a:endParaRPr lang="en-GB" sz="4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55440" y="1600200"/>
            <a:ext cx="1008112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/>
              <a:t>MMPI 2, HCR-20 a PCL-R </a:t>
            </a:r>
            <a:r>
              <a:rPr lang="cs-CZ" sz="2400" dirty="0"/>
              <a:t>slouží pro vyhodnocení efektů na </a:t>
            </a:r>
            <a:r>
              <a:rPr lang="cs-CZ" sz="2400" b="1" dirty="0"/>
              <a:t>riziko násilného chování</a:t>
            </a:r>
            <a:r>
              <a:rPr lang="cs-CZ" sz="2400" dirty="0"/>
              <a:t>.</a:t>
            </a:r>
          </a:p>
          <a:p>
            <a:pPr>
              <a:buNone/>
            </a:pPr>
            <a:r>
              <a:rPr lang="cs-CZ" sz="2400" dirty="0"/>
              <a:t>Evaluační design: </a:t>
            </a:r>
            <a:r>
              <a:rPr lang="cs-CZ" sz="2400" dirty="0" err="1"/>
              <a:t>Kvaziexperiment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Dvě metody výpočtu:</a:t>
            </a:r>
          </a:p>
          <a:p>
            <a:r>
              <a:rPr lang="cs-CZ" sz="2400" dirty="0"/>
              <a:t>Rozdíl rozdílů (</a:t>
            </a:r>
            <a:r>
              <a:rPr lang="cs-CZ" sz="2400" dirty="0" err="1"/>
              <a:t>difference</a:t>
            </a:r>
            <a:r>
              <a:rPr lang="cs-CZ" sz="2400" dirty="0"/>
              <a:t> in </a:t>
            </a:r>
            <a:r>
              <a:rPr lang="cs-CZ" sz="2400" dirty="0" err="1"/>
              <a:t>difference</a:t>
            </a:r>
            <a:r>
              <a:rPr lang="cs-CZ" sz="2400" dirty="0"/>
              <a:t>)</a:t>
            </a:r>
          </a:p>
          <a:p>
            <a:r>
              <a:rPr lang="cs-CZ" sz="2400" dirty="0"/>
              <a:t>Párování (</a:t>
            </a:r>
            <a:r>
              <a:rPr lang="cs-CZ" sz="2400" dirty="0" err="1"/>
              <a:t>propensity</a:t>
            </a:r>
            <a:r>
              <a:rPr lang="cs-CZ" sz="2400" dirty="0"/>
              <a:t> </a:t>
            </a:r>
            <a:r>
              <a:rPr lang="cs-CZ" sz="2400" dirty="0" err="1"/>
              <a:t>score</a:t>
            </a:r>
            <a:r>
              <a:rPr lang="cs-CZ" sz="2400" dirty="0"/>
              <a:t> </a:t>
            </a:r>
            <a:r>
              <a:rPr lang="cs-CZ" sz="2400" dirty="0" err="1"/>
              <a:t>matching</a:t>
            </a:r>
            <a:r>
              <a:rPr lang="cs-CZ" sz="2400" dirty="0"/>
              <a:t>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1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6477AA586E174F9B1D5187C3990055" ma:contentTypeVersion="18" ma:contentTypeDescription="Vytvoří nový dokument" ma:contentTypeScope="" ma:versionID="b16466bc9456725a92e1c99e6a39b0c9">
  <xsd:schema xmlns:xsd="http://www.w3.org/2001/XMLSchema" xmlns:xs="http://www.w3.org/2001/XMLSchema" xmlns:p="http://schemas.microsoft.com/office/2006/metadata/properties" xmlns:ns2="6fac613f-481c-4d7b-b210-5d672b840f06" xmlns:ns3="e289b81c-c09f-4cc7-a747-241dc47701fe" xmlns:ns4="http://schemas.microsoft.com/sharepoint/v4" targetNamespace="http://schemas.microsoft.com/office/2006/metadata/properties" ma:root="true" ma:fieldsID="ebba9eb6840d385ac5993523d7bf649a" ns2:_="" ns3:_="" ns4:_="">
    <xsd:import namespace="6fac613f-481c-4d7b-b210-5d672b840f06"/>
    <xsd:import namespace="e289b81c-c09f-4cc7-a747-241dc47701f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c613f-481c-4d7b-b210-5d672b840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54b422f-48cf-4dff-b092-d64738612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b81c-c09f-4cc7-a747-241dc4770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65e205-ff00-4c13-aabb-c5586e9dbfc4}" ma:internalName="TaxCatchAll" ma:showField="CatchAllData" ma:web="e289b81c-c09f-4cc7-a747-241dc4770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89b81c-c09f-4cc7-a747-241dc47701fe" xsi:nil="true"/>
    <lcf76f155ced4ddcb4097134ff3c332f xmlns="6fac613f-481c-4d7b-b210-5d672b840f06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60252C9-13F3-461B-8C92-541F90C5F628}"/>
</file>

<file path=customXml/itemProps2.xml><?xml version="1.0" encoding="utf-8"?>
<ds:datastoreItem xmlns:ds="http://schemas.openxmlformats.org/officeDocument/2006/customXml" ds:itemID="{16EC5903-1B6F-4085-B4B7-9B63FA203DCA}"/>
</file>

<file path=customXml/itemProps3.xml><?xml version="1.0" encoding="utf-8"?>
<ds:datastoreItem xmlns:ds="http://schemas.openxmlformats.org/officeDocument/2006/customXml" ds:itemID="{BB119F6B-A1B2-4AEF-A866-100ACA7EEC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8679</TotalTime>
  <Words>1898</Words>
  <Application>Microsoft Office PowerPoint</Application>
  <PresentationFormat>Širokoúhlá obrazovka</PresentationFormat>
  <Paragraphs>471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Motiv sady Office</vt:lpstr>
      <vt:lpstr>Aplikace  Good-Lives-Modelu  v českém vězeňství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Párování</vt:lpstr>
      <vt:lpstr>Předpoklady párování</vt:lpstr>
      <vt:lpstr>Postup párování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Data</vt:lpstr>
      <vt:lpstr>GLM terapie – efekty na MMPI-2</vt:lpstr>
      <vt:lpstr>GLM terapie – efekty na MMPI-2</vt:lpstr>
      <vt:lpstr>Prezentace aplikace PowerPoint</vt:lpstr>
      <vt:lpstr>Prezentace aplikace PowerPoint</vt:lpstr>
      <vt:lpstr>Interpretační omezení</vt:lpstr>
      <vt:lpstr>Kdo vypadává  (nedokončení nebo neplatné testy)</vt:lpstr>
      <vt:lpstr>Šest hlavních závěrů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Prostor pro diskuzi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RESTART II</dc:title>
  <dc:creator>Vláďa</dc:creator>
  <cp:lastModifiedBy>Vláďa</cp:lastModifiedBy>
  <cp:revision>89</cp:revision>
  <dcterms:created xsi:type="dcterms:W3CDTF">2018-10-05T13:41:30Z</dcterms:created>
  <dcterms:modified xsi:type="dcterms:W3CDTF">2021-10-25T19:06:52Z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0x010100B36477AA586E174F9B1D5187C3990055</vt:lpwstr>
  </property>
  <property fmtid="{D5CDD505-2E9C-101B-9397-08002B2CF9AE}" pid="3" name="MediaServiceImageTags">
    <vt:lpwstr/>
  </property>
</Properties>
</file>