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5" r:id="rId5"/>
    <p:sldId id="267" r:id="rId6"/>
    <p:sldId id="257" r:id="rId7"/>
    <p:sldId id="270" r:id="rId8"/>
    <p:sldId id="269" r:id="rId9"/>
    <p:sldId id="259" r:id="rId10"/>
    <p:sldId id="272" r:id="rId11"/>
    <p:sldId id="275" r:id="rId1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75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45525B-648B-48BE-B324-F54D896731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24E613F-D2CA-4B52-9805-1D54C6BE76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E0FAAE-0C6C-444C-BE1E-B248DDD2C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8F08C-ADBC-4DC6-A80F-C2A974478B3C}" type="datetimeFigureOut">
              <a:rPr lang="cs-CZ" smtClean="0"/>
              <a:t>25.10.2021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5E94A3E-87FC-47DA-9FF6-9AEAD2A4D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875C7D9-F14F-46DC-8A96-1E8182DD5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DE151-9A5D-41D7-9293-ACCD16F12006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410135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FAEF88-6808-4AD2-81B6-DDD9525FA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00AD2AA-9C75-4219-B8BB-0ECD9ED6F5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103B141-9A03-4768-AB91-1131D891D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8F08C-ADBC-4DC6-A80F-C2A974478B3C}" type="datetimeFigureOut">
              <a:rPr lang="cs-CZ" smtClean="0"/>
              <a:t>25.10.2021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89C4765-016F-4799-9452-1916998E7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D279082-2E9D-4124-B9AC-9D38FB8E8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DE151-9A5D-41D7-9293-ACCD16F12006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35361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7FD9A702-E9B4-49CC-AE88-52BA42B5BF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2816D2A-6880-4D4A-9DA8-F7257DD113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E88929F-9056-4FDD-9F31-6859467BD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8F08C-ADBC-4DC6-A80F-C2A974478B3C}" type="datetimeFigureOut">
              <a:rPr lang="cs-CZ" smtClean="0"/>
              <a:t>25.10.2021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5B4129F-0321-4359-80F3-394E5AAA4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A817FC3-0B75-45A7-ABC7-A1FBF3FF7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DE151-9A5D-41D7-9293-ACCD16F12006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3037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06EFAC-1DAF-4F97-A01F-80048A890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7A503D3-FF05-45F0-8B74-B2CC7D3EB6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55BE791-166B-4493-9E8C-C366CE11F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8F08C-ADBC-4DC6-A80F-C2A974478B3C}" type="datetimeFigureOut">
              <a:rPr lang="cs-CZ" smtClean="0"/>
              <a:t>25.10.2021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F1ECA3D-E45D-4F6A-B408-46C733BAB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31FD848-2BC1-4DD0-BC47-B8B20E86A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DE151-9A5D-41D7-9293-ACCD16F12006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8974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A80A11-11FD-45D0-8AD0-6E1978D8A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2617FD74-2636-4773-A12C-926E509793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4496B28-19AD-4C5F-A1F3-BCF56144E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8F08C-ADBC-4DC6-A80F-C2A974478B3C}" type="datetimeFigureOut">
              <a:rPr lang="cs-CZ" smtClean="0"/>
              <a:t>25.10.2021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447385D-ADF4-4B09-99BA-38EC1CC3E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8CBB1C8-1AAA-4FCB-94ED-ABA2EF44A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DE151-9A5D-41D7-9293-ACCD16F12006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77814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0E84EA-2595-4DE6-A5B3-D57542359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9F8EDDC-1204-4346-B2D6-5196FDF6D9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A62EC957-3871-4B3A-B151-95EC6854F3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0A69E6E-3CDE-4041-892B-9DA6882C8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8F08C-ADBC-4DC6-A80F-C2A974478B3C}" type="datetimeFigureOut">
              <a:rPr lang="cs-CZ" smtClean="0"/>
              <a:t>25.10.2021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00C735F-5323-4B49-B2FB-87D875616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FB73BDA-1B08-4195-A2BD-3B36CDFF8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DE151-9A5D-41D7-9293-ACCD16F12006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34151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4F8C27-1149-4934-AFB1-C1A83E044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DB9B2F5D-7238-497B-95F6-8DECCCCF2D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D6822572-C2CA-43D7-A41C-A527CFB6B0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6CD1F378-C35D-4332-B8EF-4AB9C090B5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854C2D5E-C99D-459F-8B15-535BFF8703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5016F467-0042-4CD1-9205-3A65968F8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8F08C-ADBC-4DC6-A80F-C2A974478B3C}" type="datetimeFigureOut">
              <a:rPr lang="cs-CZ" smtClean="0"/>
              <a:t>25.10.2021</a:t>
            </a:fld>
            <a:endParaRPr lang="cs-CZ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170EA435-EE62-4B49-B045-1AA5F79C5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F6AECD70-1518-44A4-A498-704316234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DE151-9A5D-41D7-9293-ACCD16F12006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92441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433066-DF0C-49B5-ADCF-6CF183729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DED7BF62-9EDA-4099-99AA-1FFF3FD6B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8F08C-ADBC-4DC6-A80F-C2A974478B3C}" type="datetimeFigureOut">
              <a:rPr lang="cs-CZ" smtClean="0"/>
              <a:t>25.10.2021</a:t>
            </a:fld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1EE0CAE-B81B-42B5-8825-3B00BB169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9135714-DD10-4126-9A54-93653D4EB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DE151-9A5D-41D7-9293-ACCD16F12006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19885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3459AB09-8B3C-4448-8F2E-206A99CDE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8F08C-ADBC-4DC6-A80F-C2A974478B3C}" type="datetimeFigureOut">
              <a:rPr lang="cs-CZ" smtClean="0"/>
              <a:t>25.10.2021</a:t>
            </a:fld>
            <a:endParaRPr 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87186CC6-1CA1-49A9-A6CA-3FDD189A3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31B62E6-DD2E-44E3-9E7D-8451F3599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DE151-9A5D-41D7-9293-ACCD16F12006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62901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399CA4-9280-494E-A511-74869C62D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0809BAE-BA54-43E8-8B9F-2B32A6D310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AB143EEC-83D1-4703-BB89-2A97B8D30E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45AF977-7EF5-402B-AA0E-70BFF58B1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8F08C-ADBC-4DC6-A80F-C2A974478B3C}" type="datetimeFigureOut">
              <a:rPr lang="cs-CZ" smtClean="0"/>
              <a:t>25.10.2021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B62DB38-343C-4D89-8AAF-1DF03AFA3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E75234B-B9A0-4B5C-B888-B3B998D61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DE151-9A5D-41D7-9293-ACCD16F12006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68321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AC143D-0573-4AD2-872C-3A8F5F2D3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60AE06B6-AA62-4E05-9B8B-B7EB3E97AF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149823FF-E5BD-4769-917E-8AC972E63F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CDC1C7E-B995-452D-BCF7-140BBEDA7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8F08C-ADBC-4DC6-A80F-C2A974478B3C}" type="datetimeFigureOut">
              <a:rPr lang="cs-CZ" smtClean="0"/>
              <a:t>25.10.2021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24AF4C0-F6A5-48E0-A284-B542D4E9D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CAD755D-A16D-417C-B564-4BA9519E2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DE151-9A5D-41D7-9293-ACCD16F12006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30882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A7A28781-43E0-4FA6-96A2-1D86368C1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3D66C86F-654D-4DA6-B572-2011717CCD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BB50CF0-9FFF-42A9-99B9-16C04F3907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D8F08C-ADBC-4DC6-A80F-C2A974478B3C}" type="datetimeFigureOut">
              <a:rPr lang="cs-CZ" smtClean="0"/>
              <a:t>25.10.2021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541079C-B04A-4923-8109-72D8D7C6D4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66D9AAF-7351-4279-B931-210BA722AB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FDE151-9A5D-41D7-9293-ACCD16F12006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78629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1FC34E-0547-4832-8777-4CE51A1DA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09675"/>
            <a:ext cx="10515600" cy="481013"/>
          </a:xfrm>
        </p:spPr>
        <p:txBody>
          <a:bodyPr>
            <a:normAutofit fontScale="90000"/>
          </a:bodyPr>
          <a:lstStyle/>
          <a:p>
            <a:pPr algn="ctr"/>
            <a:br>
              <a:rPr lang="cs-CZ" dirty="0"/>
            </a:br>
            <a:r>
              <a:rPr lang="cs-CZ" dirty="0"/>
              <a:t>Věznice Stráž pod Ralskem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035FB8EF-6492-405E-BEFF-A43F201A8A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670" y="2185988"/>
            <a:ext cx="4549826" cy="3271837"/>
          </a:xfr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3A26A684-BCE6-4CD5-90F8-E082087E4C47}"/>
              </a:ext>
            </a:extLst>
          </p:cNvPr>
          <p:cNvSpPr txBox="1">
            <a:spLocks/>
          </p:cNvSpPr>
          <p:nvPr/>
        </p:nvSpPr>
        <p:spPr>
          <a:xfrm>
            <a:off x="579783" y="5649119"/>
            <a:ext cx="10515600" cy="7384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1800" dirty="0"/>
              <a:t>Mgr. Robin Horáček, LL.M., MBA</a:t>
            </a:r>
          </a:p>
          <a:p>
            <a:pPr algn="ctr"/>
            <a:r>
              <a:rPr lang="cs-CZ" sz="1800" dirty="0"/>
              <a:t>vedoucí týmu GLM</a:t>
            </a:r>
          </a:p>
        </p:txBody>
      </p:sp>
      <p:pic>
        <p:nvPicPr>
          <p:cNvPr id="7" name="Google Shape;88;p1">
            <a:extLst>
              <a:ext uri="{FF2B5EF4-FFF2-40B4-BE49-F238E27FC236}">
                <a16:creationId xmlns:a16="http://schemas.microsoft.com/office/drawing/2014/main" id="{F5CC341D-7454-48F8-B775-9C0BFD0D6F0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732" y="101236"/>
            <a:ext cx="2822085" cy="7384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47453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F04C2F-03BB-4514-8BD4-2143CD3A2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Cílová skupina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4CA9448A-4092-4E6F-8B43-7F1DA40A6D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7133" y="3144078"/>
            <a:ext cx="3932236" cy="1759226"/>
          </a:xfrm>
        </p:spPr>
        <p:txBody>
          <a:bodyPr>
            <a:normAutofit/>
          </a:bodyPr>
          <a:lstStyle/>
          <a:p>
            <a:r>
              <a:rPr lang="cs-CZ" sz="2800" dirty="0"/>
              <a:t>počet podpořených osob</a:t>
            </a:r>
          </a:p>
          <a:p>
            <a:r>
              <a:rPr lang="cs-CZ" sz="2800" dirty="0"/>
              <a:t>první kohorta 7 osob</a:t>
            </a:r>
          </a:p>
          <a:p>
            <a:r>
              <a:rPr lang="cs-CZ" sz="2800" dirty="0"/>
              <a:t>druhá kohorta  11 osob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CA7E81B4-A537-4C13-9272-A27EE665343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9" r="7859"/>
          <a:stretch>
            <a:fillRect/>
          </a:stretch>
        </p:blipFill>
        <p:spPr>
          <a:xfrm>
            <a:off x="5183188" y="987425"/>
            <a:ext cx="6172200" cy="4873625"/>
          </a:xfrm>
        </p:spPr>
      </p:pic>
    </p:spTree>
    <p:extLst>
      <p:ext uri="{BB962C8B-B14F-4D97-AF65-F5344CB8AC3E}">
        <p14:creationId xmlns:p14="http://schemas.microsoft.com/office/powerpoint/2010/main" val="37559247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7221FD-A5D7-4B73-93A8-9820D2502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Sdílení dobré praxe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35750E0-E9A3-4E9C-B75E-25DFEC547A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4487"/>
            <a:ext cx="10515600" cy="473247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dirty="0"/>
              <a:t>Osvědčilo se:</a:t>
            </a:r>
          </a:p>
          <a:p>
            <a:pPr>
              <a:buFontTx/>
              <a:buChar char="-"/>
            </a:pPr>
            <a:r>
              <a:rPr lang="cs-CZ" dirty="0"/>
              <a:t>pevné lektorské dvojice,</a:t>
            </a:r>
          </a:p>
          <a:p>
            <a:pPr>
              <a:buFontTx/>
              <a:buChar char="-"/>
            </a:pPr>
            <a:r>
              <a:rPr lang="cs-CZ" dirty="0"/>
              <a:t>práce terapeutů o víkendech a svátcích,</a:t>
            </a:r>
          </a:p>
          <a:p>
            <a:pPr>
              <a:buFontTx/>
              <a:buChar char="-"/>
            </a:pPr>
            <a:r>
              <a:rPr lang="cs-CZ" dirty="0"/>
              <a:t>vytvoření vztahu důvěry mezi cílovou skupinu a terapeuty podporující osobní nekriminální cíle,</a:t>
            </a:r>
          </a:p>
          <a:p>
            <a:pPr>
              <a:buFontTx/>
              <a:buChar char="-"/>
            </a:pPr>
            <a:r>
              <a:rPr lang="cs-CZ" dirty="0"/>
              <a:t>zařazení odsouzených z intervenční skupiny do práce a její aktivní zapojení v programu (růstový prvek),</a:t>
            </a:r>
          </a:p>
          <a:p>
            <a:pPr>
              <a:buFontTx/>
              <a:buChar char="-"/>
            </a:pPr>
            <a:r>
              <a:rPr lang="cs-CZ" dirty="0"/>
              <a:t>tvořivé a kreativní techniky,</a:t>
            </a:r>
          </a:p>
          <a:p>
            <a:pPr>
              <a:buFontTx/>
              <a:buChar char="-"/>
            </a:pPr>
            <a:r>
              <a:rPr lang="cs-CZ" dirty="0"/>
              <a:t>realizace mimo OVT (opuštění prostředí),</a:t>
            </a:r>
          </a:p>
          <a:p>
            <a:pPr>
              <a:buFontTx/>
              <a:buChar char="-"/>
            </a:pPr>
            <a:r>
              <a:rPr lang="cs-CZ" dirty="0"/>
              <a:t>podpora ředitele věznice v náročných situacích (Covid 19),</a:t>
            </a:r>
          </a:p>
          <a:p>
            <a:pPr>
              <a:buFontTx/>
              <a:buChar char="-"/>
            </a:pPr>
            <a:r>
              <a:rPr lang="cs-CZ" dirty="0"/>
              <a:t>akceptace GLM zaměstnanci (dozorci, odborní zaměstnanci),</a:t>
            </a:r>
          </a:p>
          <a:p>
            <a:pPr>
              <a:buFontTx/>
              <a:buChar char="-"/>
            </a:pPr>
            <a:r>
              <a:rPr lang="cs-CZ" dirty="0"/>
              <a:t>motivační uplatnění prostředků na vybavení zázemí pro realizaci projektu.</a:t>
            </a:r>
          </a:p>
          <a:p>
            <a:pPr>
              <a:buFontTx/>
              <a:buChar char="-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058297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8E2162-6AD0-455C-B654-C07B91DA3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Podmínky realizace projektu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09F5CCCF-9D7C-47C5-8E49-44D94C605C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10512424" cy="823912"/>
          </a:xfrm>
        </p:spPr>
        <p:txBody>
          <a:bodyPr/>
          <a:lstStyle/>
          <a:p>
            <a:pPr algn="ctr"/>
            <a:r>
              <a:rPr lang="cs-CZ" dirty="0"/>
              <a:t>Terapeutická místnost a zázemí mimo OVT</a:t>
            </a:r>
          </a:p>
        </p:txBody>
      </p:sp>
      <p:pic>
        <p:nvPicPr>
          <p:cNvPr id="7" name="Zástupný symbol pro obsah 4">
            <a:extLst>
              <a:ext uri="{FF2B5EF4-FFF2-40B4-BE49-F238E27FC236}">
                <a16:creationId xmlns:a16="http://schemas.microsoft.com/office/drawing/2014/main" id="{2D70DAD1-250A-4C76-9917-5A6016CFD8D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2631114"/>
            <a:ext cx="5157787" cy="3432509"/>
          </a:xfrm>
        </p:spPr>
      </p:pic>
      <p:pic>
        <p:nvPicPr>
          <p:cNvPr id="8" name="Zástupný symbol pro obsah 4">
            <a:extLst>
              <a:ext uri="{FF2B5EF4-FFF2-40B4-BE49-F238E27FC236}">
                <a16:creationId xmlns:a16="http://schemas.microsoft.com/office/drawing/2014/main" id="{A3B1FDD3-B1C1-463B-8922-C8F2F8CD31A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622662"/>
            <a:ext cx="5183188" cy="3449414"/>
          </a:xfrm>
        </p:spPr>
      </p:pic>
    </p:spTree>
    <p:extLst>
      <p:ext uri="{BB962C8B-B14F-4D97-AF65-F5344CB8AC3E}">
        <p14:creationId xmlns:p14="http://schemas.microsoft.com/office/powerpoint/2010/main" val="3429107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129BE6-A6D5-4784-BA46-CB4BC5299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Tvořivé a kreativní činnosti v projektu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C35F4342-C9F5-428D-8956-741C0D46AD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cs-CZ" dirty="0"/>
              <a:t>Připomínající předměty 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01D2E0A2-CEB7-49F3-989D-032CD99A26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cs-CZ" dirty="0"/>
              <a:t>Moje budoucí já</a:t>
            </a:r>
          </a:p>
        </p:txBody>
      </p:sp>
      <p:pic>
        <p:nvPicPr>
          <p:cNvPr id="7" name="Zástupný symbol pro obsah 4">
            <a:extLst>
              <a:ext uri="{FF2B5EF4-FFF2-40B4-BE49-F238E27FC236}">
                <a16:creationId xmlns:a16="http://schemas.microsoft.com/office/drawing/2014/main" id="{B6D51788-AA55-4D44-8B38-5CAAF7024DF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2631114"/>
            <a:ext cx="5157787" cy="3432509"/>
          </a:xfrm>
        </p:spPr>
      </p:pic>
      <p:pic>
        <p:nvPicPr>
          <p:cNvPr id="8" name="Zástupný symbol pro obsah 4">
            <a:extLst>
              <a:ext uri="{FF2B5EF4-FFF2-40B4-BE49-F238E27FC236}">
                <a16:creationId xmlns:a16="http://schemas.microsoft.com/office/drawing/2014/main" id="{561B2AE0-E97F-4ECF-9C4F-0A4FDB96E62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622662"/>
            <a:ext cx="5183188" cy="3449414"/>
          </a:xfrm>
        </p:spPr>
      </p:pic>
    </p:spTree>
    <p:extLst>
      <p:ext uri="{BB962C8B-B14F-4D97-AF65-F5344CB8AC3E}">
        <p14:creationId xmlns:p14="http://schemas.microsoft.com/office/powerpoint/2010/main" val="31216836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ED7163-BA33-4580-97D9-5F130DFF0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Moje minulé a budoucí já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E0BA266C-BAFE-4325-88D1-5482B6F398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6" y="1825625"/>
            <a:ext cx="6527007" cy="4351338"/>
          </a:xfrm>
        </p:spPr>
      </p:pic>
    </p:spTree>
    <p:extLst>
      <p:ext uri="{BB962C8B-B14F-4D97-AF65-F5344CB8AC3E}">
        <p14:creationId xmlns:p14="http://schemas.microsoft.com/office/powerpoint/2010/main" val="17213871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CE744B-F689-49A7-828D-4E0F945EC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Smysluplnost projektu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61CD3FB4-711B-4E31-8742-D59A444A20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10278786" cy="823912"/>
          </a:xfrm>
        </p:spPr>
        <p:txBody>
          <a:bodyPr/>
          <a:lstStyle/>
          <a:p>
            <a:r>
              <a:rPr lang="cs-CZ" dirty="0"/>
              <a:t>Počet hodin strávených s cílovou skupinou reflektuje její proměnu.</a:t>
            </a:r>
          </a:p>
        </p:txBody>
      </p:sp>
      <p:pic>
        <p:nvPicPr>
          <p:cNvPr id="7" name="Zástupný symbol pro obsah 4">
            <a:extLst>
              <a:ext uri="{FF2B5EF4-FFF2-40B4-BE49-F238E27FC236}">
                <a16:creationId xmlns:a16="http://schemas.microsoft.com/office/drawing/2014/main" id="{9DD46590-66AF-4DDA-AEC1-4216D7D1624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2631114"/>
            <a:ext cx="5157787" cy="3432509"/>
          </a:xfrm>
        </p:spPr>
      </p:pic>
      <p:pic>
        <p:nvPicPr>
          <p:cNvPr id="8" name="Zástupný symbol pro obsah 4">
            <a:extLst>
              <a:ext uri="{FF2B5EF4-FFF2-40B4-BE49-F238E27FC236}">
                <a16:creationId xmlns:a16="http://schemas.microsoft.com/office/drawing/2014/main" id="{00F5890B-6A0B-4F0E-A3E5-EF947FEF1CA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622662"/>
            <a:ext cx="5183188" cy="3449414"/>
          </a:xfrm>
        </p:spPr>
      </p:pic>
    </p:spTree>
    <p:extLst>
      <p:ext uri="{BB962C8B-B14F-4D97-AF65-F5344CB8AC3E}">
        <p14:creationId xmlns:p14="http://schemas.microsoft.com/office/powerpoint/2010/main" val="40221787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2150391-CBA6-4020-AFBB-A8BCF0D16C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97150"/>
            <a:ext cx="10515600" cy="567981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cs-CZ" i="1" dirty="0"/>
              <a:t>„Mě GLM hodně pomohlo, myslím, že jsem už měl nastartováno před GLM. GLM byl zlom, hodně mě nakopl, pomohl mi přes příběhy ve skupině o věcech přemýšlet jinak. Můj obrázek byla řeka, upomínkový předmět most od Patrika, minulost zůstává, ale smysl je jít dopředu.“ </a:t>
            </a:r>
            <a:r>
              <a:rPr lang="cs-CZ" sz="1800" dirty="0"/>
              <a:t>(Martin, 39 let, po druhé ve výkonu trestu, trestná činnost – fyzické napadení ženy a muže)</a:t>
            </a:r>
          </a:p>
          <a:p>
            <a:pPr marL="0" indent="0">
              <a:buNone/>
            </a:pPr>
            <a:r>
              <a:rPr lang="cs-CZ" i="1" dirty="0"/>
              <a:t>„Stýská se mi, zejména když vidím a potkávám terapeuty. Chybí mi možnost si normálně promluvit. Kluky GLM změní, hovory jsou jiné, stejně jako mluvení s terapeuty. Tak rád bych si to dál podruhé, jsem rád</a:t>
            </a:r>
            <a:r>
              <a:rPr lang="cs-CZ" i="1"/>
              <a:t>, když spolu </a:t>
            </a:r>
            <a:r>
              <a:rPr lang="cs-CZ" i="1" dirty="0"/>
              <a:t>mluvíme.“ </a:t>
            </a:r>
            <a:r>
              <a:rPr lang="cs-CZ" sz="1800" i="1" dirty="0"/>
              <a:t>(Luděk, 51 let, 7x ve výkonu trestu, vyhrožování fyzickou likvidací, ohrožování s nožem, fyzický útok na policistu)</a:t>
            </a:r>
          </a:p>
          <a:p>
            <a:pPr marL="0" indent="0">
              <a:buNone/>
            </a:pPr>
            <a:r>
              <a:rPr lang="cs-CZ" i="1" dirty="0"/>
              <a:t>Často vzpomínám na GLM, víc si všímám, když v televizi mluví o empatii. Je to zvláštní, dříve jsem to nevnímal. Vracím se k tomu, co na GLM proběhlo, když si kluci na oddíle cvičí, přemýšlím o tom. Nechci zapomenou na kamarády z basy, ale nechci se už vracet k minulému životu. Ten čas tady nebyl zbytečný, udělal jsme si kurz na zámečníka, absolvoval GLM, rozumím problémům, které mě potkaly. </a:t>
            </a:r>
            <a:r>
              <a:rPr lang="cs-CZ" sz="1800" i="1" dirty="0"/>
              <a:t>(Jirka, 36 let, po šesté ve vězení, loupež)</a:t>
            </a:r>
            <a:endParaRPr lang="cs-CZ" sz="1800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8305634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conOverlay xmlns="http://schemas.microsoft.com/sharepoint/v4" xsi:nil="true"/>
    <TaxCatchAll xmlns="e289b81c-c09f-4cc7-a747-241dc47701fe" xsi:nil="true"/>
    <lcf76f155ced4ddcb4097134ff3c332f xmlns="6fac613f-481c-4d7b-b210-5d672b840f06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36477AA586E174F9B1D5187C3990055" ma:contentTypeVersion="18" ma:contentTypeDescription="Vytvoří nový dokument" ma:contentTypeScope="" ma:versionID="b16466bc9456725a92e1c99e6a39b0c9">
  <xsd:schema xmlns:xsd="http://www.w3.org/2001/XMLSchema" xmlns:xs="http://www.w3.org/2001/XMLSchema" xmlns:p="http://schemas.microsoft.com/office/2006/metadata/properties" xmlns:ns2="6fac613f-481c-4d7b-b210-5d672b840f06" xmlns:ns3="e289b81c-c09f-4cc7-a747-241dc47701fe" xmlns:ns4="http://schemas.microsoft.com/sharepoint/v4" targetNamespace="http://schemas.microsoft.com/office/2006/metadata/properties" ma:root="true" ma:fieldsID="ebba9eb6840d385ac5993523d7bf649a" ns2:_="" ns3:_="" ns4:_="">
    <xsd:import namespace="6fac613f-481c-4d7b-b210-5d672b840f06"/>
    <xsd:import namespace="e289b81c-c09f-4cc7-a747-241dc47701fe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4:IconOverla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ac613f-481c-4d7b-b210-5d672b840f0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Značky obrázků" ma:readOnly="false" ma:fieldId="{5cf76f15-5ced-4ddc-b409-7134ff3c332f}" ma:taxonomyMulti="true" ma:sspId="e54b422f-48cf-4dff-b092-d6473861229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89b81c-c09f-4cc7-a747-241dc47701f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d65e205-ff00-4c13-aabb-c5586e9dbfc4}" ma:internalName="TaxCatchAll" ma:showField="CatchAllData" ma:web="e289b81c-c09f-4cc7-a747-241dc47701f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25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6BE5BB6-4457-4155-9DC4-CAF7674601D2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53F9D07D-D957-49D0-9332-09392F57B4C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D72FFDB-4D9A-4CBF-AB91-1320CD85729E}"/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402</Words>
  <Application>Microsoft Office PowerPoint</Application>
  <PresentationFormat>Širokoúhlá obrazovka</PresentationFormat>
  <Paragraphs>30</Paragraphs>
  <Slides>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Motiv Office</vt:lpstr>
      <vt:lpstr> Věznice Stráž pod Ralskem</vt:lpstr>
      <vt:lpstr>Cílová skupina</vt:lpstr>
      <vt:lpstr>Sdílení dobré praxe</vt:lpstr>
      <vt:lpstr>Podmínky realizace projektu</vt:lpstr>
      <vt:lpstr>Tvořivé a kreativní činnosti v projektu</vt:lpstr>
      <vt:lpstr>Moje minulé a budoucí já</vt:lpstr>
      <vt:lpstr>Smysluplnost projektu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Bérešová Ivana, Mgr. Bc.</dc:creator>
  <cp:lastModifiedBy>Mirka Maťátková</cp:lastModifiedBy>
  <cp:revision>11</cp:revision>
  <dcterms:created xsi:type="dcterms:W3CDTF">2021-10-07T10:27:16Z</dcterms:created>
  <dcterms:modified xsi:type="dcterms:W3CDTF">2021-10-25T21:20:36Z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0x010100B36477AA586E174F9B1D5187C3990055</vt:lpwstr>
  </property>
</Properties>
</file>