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BA2EE6-F823-48BB-8F13-68EDC24256E7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58DA68-EC1F-4E3E-BBC1-028447E30FA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Praha, 26. 10. 2021</a:t>
            </a:r>
          </a:p>
        </p:txBody>
      </p:sp>
      <p:pic>
        <p:nvPicPr>
          <p:cNvPr id="4" name="Google Shape;88;p1">
            <a:extLst>
              <a:ext uri="{FF2B5EF4-FFF2-40B4-BE49-F238E27FC236}">
                <a16:creationId xmlns:a16="http://schemas.microsoft.com/office/drawing/2014/main" id="{FEC48317-DCBA-491B-B819-E685CD733E6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19350" y="390574"/>
            <a:ext cx="3505299" cy="7254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F4BF5E7-2703-4F6B-8954-62CF850510B8}"/>
              </a:ext>
            </a:extLst>
          </p:cNvPr>
          <p:cNvSpPr txBox="1"/>
          <p:nvPr/>
        </p:nvSpPr>
        <p:spPr>
          <a:xfrm>
            <a:off x="1066800" y="1667685"/>
            <a:ext cx="62415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Aplikace Good-Lives-Modelu v českém vězeňství</a:t>
            </a:r>
            <a:br>
              <a:rPr lang="cs-CZ" dirty="0"/>
            </a:br>
            <a:br>
              <a:rPr lang="cs-CZ" dirty="0"/>
            </a:br>
            <a:r>
              <a:rPr lang="cs-CZ" sz="1200" dirty="0"/>
              <a:t>registrační číslo projektu CZ.03.3.X/0.0/0.0/17_082/0011081, financovaného z Evropského sociálního fondu prostřednictvím Operačního programu Zaměstnanost a státního rozpočtu ČR)</a:t>
            </a:r>
          </a:p>
        </p:txBody>
      </p:sp>
    </p:spTree>
    <p:extLst>
      <p:ext uri="{BB962C8B-B14F-4D97-AF65-F5344CB8AC3E}">
        <p14:creationId xmlns:p14="http://schemas.microsoft.com/office/powerpoint/2010/main" val="385943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Kohorta I.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program ukončilo řádně celkem 7 odsouzených dnem </a:t>
            </a:r>
            <a:br>
              <a:rPr lang="cs-CZ" dirty="0"/>
            </a:br>
            <a:r>
              <a:rPr lang="cs-CZ" dirty="0"/>
              <a:t>20. 07. 2021,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RT tvořilo celkem 6 zaměstnanců věznice.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29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AutoNum type="romanUcPeriod" startAt="2"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Kohorta II.</a:t>
            </a:r>
          </a:p>
          <a:p>
            <a:pPr marL="571500" indent="-571500">
              <a:buAutoNum type="romanUcPeriod" startAt="2"/>
            </a:pPr>
            <a:endParaRPr lang="cs-CZ" b="1" dirty="0"/>
          </a:p>
          <a:p>
            <a:r>
              <a:rPr lang="cs-CZ" dirty="0"/>
              <a:t>Program nebyl ve věznici realizován.</a:t>
            </a:r>
            <a:endParaRPr lang="cs-CZ" b="1" dirty="0"/>
          </a:p>
          <a:p>
            <a:pPr lvl="0"/>
            <a:r>
              <a:rPr lang="cs-CZ" dirty="0"/>
              <a:t>V rozhodném období věznice musela čelit špatné epidemiologické situaci,</a:t>
            </a:r>
          </a:p>
          <a:p>
            <a:pPr lvl="0"/>
            <a:r>
              <a:rPr lang="cs-CZ" dirty="0"/>
              <a:t>bylo nutné dodržet zákaz realizace všech skupinových aktivit s odsouzenými,</a:t>
            </a:r>
          </a:p>
          <a:p>
            <a:pPr lvl="0"/>
            <a:r>
              <a:rPr lang="cs-CZ" dirty="0"/>
              <a:t>část RT byl rovněž v pracovní neschopnosti z důvodu </a:t>
            </a:r>
            <a:br>
              <a:rPr lang="cs-CZ" dirty="0"/>
            </a:br>
            <a:r>
              <a:rPr lang="cs-CZ" dirty="0"/>
              <a:t>COVID – 19,</a:t>
            </a:r>
          </a:p>
          <a:p>
            <a:pPr lvl="0"/>
            <a:r>
              <a:rPr lang="cs-CZ" dirty="0"/>
              <a:t>v květnu 2021 pro program namotivováno 9 odsouzených,</a:t>
            </a:r>
          </a:p>
          <a:p>
            <a:pPr lvl="0"/>
            <a:r>
              <a:rPr lang="cs-CZ" dirty="0"/>
              <a:t>nebylo ale možné v přijatelném čase terapii realizovat.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47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Kohorta III.</a:t>
            </a:r>
          </a:p>
          <a:p>
            <a:pPr marL="0" indent="0">
              <a:buNone/>
            </a:pPr>
            <a:endParaRPr lang="cs-CZ" b="1" dirty="0"/>
          </a:p>
          <a:p>
            <a:pPr lvl="0"/>
            <a:r>
              <a:rPr lang="cs-CZ" dirty="0"/>
              <a:t>Do programu zařazeno celkem 12 odsouzených.</a:t>
            </a:r>
          </a:p>
          <a:p>
            <a:pPr lvl="0"/>
            <a:r>
              <a:rPr lang="cs-CZ" dirty="0"/>
              <a:t>RT zahrnuje nadále 6 osob (jedna členka byla nahrazena </a:t>
            </a:r>
            <a:br>
              <a:rPr lang="cs-CZ" dirty="0"/>
            </a:br>
            <a:r>
              <a:rPr lang="cs-CZ" dirty="0"/>
              <a:t>z důvodu mateřské dovolené) pro práci s IS.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06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Zpětná vazba lektorů programu:</a:t>
            </a:r>
          </a:p>
          <a:p>
            <a:pPr lvl="0"/>
            <a:r>
              <a:rPr lang="cs-CZ" dirty="0"/>
              <a:t>program je dle celkové struktury pro odsouzené časově náročný, </a:t>
            </a:r>
          </a:p>
          <a:p>
            <a:pPr lvl="0"/>
            <a:r>
              <a:rPr lang="cs-CZ" dirty="0"/>
              <a:t>patrná únava odsouzených, kteří docházeli na sezení </a:t>
            </a:r>
            <a:br>
              <a:rPr lang="cs-CZ" dirty="0"/>
            </a:br>
            <a:r>
              <a:rPr lang="cs-CZ" dirty="0"/>
              <a:t>po návratu ze zaměstnání,</a:t>
            </a:r>
          </a:p>
          <a:p>
            <a:pPr lvl="0"/>
            <a:r>
              <a:rPr lang="cs-CZ" dirty="0"/>
              <a:t>cílovou skupinu tvoří odsouzení s obtížnou motivací </a:t>
            </a:r>
            <a:br>
              <a:rPr lang="cs-CZ" dirty="0"/>
            </a:br>
            <a:r>
              <a:rPr lang="cs-CZ" dirty="0"/>
              <a:t>a často sníženou frustrační tolerancí vůči zátěži,</a:t>
            </a:r>
          </a:p>
          <a:p>
            <a:pPr lvl="0"/>
            <a:r>
              <a:rPr lang="cs-CZ" dirty="0"/>
              <a:t>samotná motivace účastníků programu před zahájením terapie i v dalším průběhu je zásadní,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27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Zpětná vazba lektorů programu:</a:t>
            </a:r>
          </a:p>
          <a:p>
            <a:pPr lvl="0"/>
            <a:r>
              <a:rPr lang="cs-CZ" dirty="0"/>
              <a:t>program mohou vést pouze zaměstnanci se zkušeností skupinové práce, v GLM platí dvojnásob,</a:t>
            </a:r>
          </a:p>
          <a:p>
            <a:r>
              <a:rPr lang="cs-CZ" dirty="0"/>
              <a:t>účastníci z intervenční skupiny byli po svých návratech </a:t>
            </a:r>
            <a:br>
              <a:rPr lang="cs-CZ" dirty="0"/>
            </a:br>
            <a:r>
              <a:rPr lang="cs-CZ" dirty="0"/>
              <a:t>do výchovných kolektivů vystavováni negativním reakcím ze strany spoluodsouzených,</a:t>
            </a:r>
          </a:p>
          <a:p>
            <a:pPr lvl="0"/>
            <a:r>
              <a:rPr lang="cs-CZ" dirty="0"/>
              <a:t>odsouzení z běžných kolektivů nejsou na rozsah takto vedené terapie běžně zvyklí. 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50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Zpětná vazba lektorů programu:</a:t>
            </a:r>
          </a:p>
          <a:p>
            <a:pPr marL="0" lvl="0" indent="0">
              <a:buNone/>
            </a:pPr>
            <a:r>
              <a:rPr lang="cs-CZ" b="1" u="sng" dirty="0"/>
              <a:t>zapojení více lektorů v rámci realizace programu</a:t>
            </a:r>
            <a:r>
              <a:rPr lang="cs-CZ" dirty="0"/>
              <a:t>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práci si mohou rozdělit,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menší/větší časová zátěž,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různá úroveň odborné způsobilosti,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zvýšené nároky na efektivní vzájemnou komunikaci mezi lektory (výstupy ze skupinových sezení).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4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Programu GLM ve Věznici Jiřice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/>
              <a:t>Za Věznici Jiřice </a:t>
            </a:r>
          </a:p>
          <a:p>
            <a:pPr marL="0" indent="0" algn="ctr">
              <a:buNone/>
            </a:pPr>
            <a:r>
              <a:rPr lang="cs-CZ" sz="5400" dirty="0"/>
              <a:t>děkujeme všem </a:t>
            </a:r>
          </a:p>
          <a:p>
            <a:pPr marL="0" indent="0" algn="ctr">
              <a:buNone/>
            </a:pPr>
            <a:r>
              <a:rPr lang="cs-CZ" sz="5400" dirty="0"/>
              <a:t>za pozornost </a:t>
            </a:r>
            <a:r>
              <a:rPr lang="cs-CZ" sz="5400" dirty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48769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axCatchAll xmlns="e289b81c-c09f-4cc7-a747-241dc47701fe" xsi:nil="true"/>
    <lcf76f155ced4ddcb4097134ff3c332f xmlns="6fac613f-481c-4d7b-b210-5d672b840f0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6477AA586E174F9B1D5187C3990055" ma:contentTypeVersion="18" ma:contentTypeDescription="Vytvoří nový dokument" ma:contentTypeScope="" ma:versionID="b16466bc9456725a92e1c99e6a39b0c9">
  <xsd:schema xmlns:xsd="http://www.w3.org/2001/XMLSchema" xmlns:xs="http://www.w3.org/2001/XMLSchema" xmlns:p="http://schemas.microsoft.com/office/2006/metadata/properties" xmlns:ns2="6fac613f-481c-4d7b-b210-5d672b840f06" xmlns:ns3="e289b81c-c09f-4cc7-a747-241dc47701fe" xmlns:ns4="http://schemas.microsoft.com/sharepoint/v4" targetNamespace="http://schemas.microsoft.com/office/2006/metadata/properties" ma:root="true" ma:fieldsID="ebba9eb6840d385ac5993523d7bf649a" ns2:_="" ns3:_="" ns4:_="">
    <xsd:import namespace="6fac613f-481c-4d7b-b210-5d672b840f06"/>
    <xsd:import namespace="e289b81c-c09f-4cc7-a747-241dc47701f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c613f-481c-4d7b-b210-5d672b840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e54b422f-48cf-4dff-b092-d64738612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9b81c-c09f-4cc7-a747-241dc47701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d65e205-ff00-4c13-aabb-c5586e9dbfc4}" ma:internalName="TaxCatchAll" ma:showField="CatchAllData" ma:web="e289b81c-c09f-4cc7-a747-241dc47701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F36BA2-C9D0-4F27-A49A-33398D76785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16B3692-4FDA-446D-843C-93B4BF5691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759F49-7FA9-45DA-B52B-683FFE34C126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</TotalTime>
  <Words>367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Bookman Old Style</vt:lpstr>
      <vt:lpstr>Gill Sans MT</vt:lpstr>
      <vt:lpstr>Wingdings</vt:lpstr>
      <vt:lpstr>Wingdings 3</vt:lpstr>
      <vt:lpstr>Původ</vt:lpstr>
      <vt:lpstr>Aplikace Programu GLM ve Věznici Jiřice</vt:lpstr>
      <vt:lpstr>Aplikace Programu GLM ve Věznici Jiřice</vt:lpstr>
      <vt:lpstr>Aplikace Programu GLM ve Věznici Jiřice</vt:lpstr>
      <vt:lpstr>Aplikace Programu GLM ve Věznici Jiřice</vt:lpstr>
      <vt:lpstr>Aplikace Programu GLM ve Věznici Jiřice</vt:lpstr>
      <vt:lpstr>Aplikace Programu GLM ve Věznici Jiřice</vt:lpstr>
      <vt:lpstr>Aplikace Programu GLM ve Věznici Jiřice</vt:lpstr>
      <vt:lpstr>Aplikace Programu GLM ve Věznici Jiřice</vt:lpstr>
    </vt:vector>
  </TitlesOfParts>
  <Company>VS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Farkaš Roman Mgr.</dc:creator>
  <cp:lastModifiedBy>Mirka Maťátková</cp:lastModifiedBy>
  <cp:revision>8</cp:revision>
  <dcterms:created xsi:type="dcterms:W3CDTF">2021-10-25T07:18:02Z</dcterms:created>
  <dcterms:modified xsi:type="dcterms:W3CDTF">2021-10-25T21:20:50Z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0x010100B36477AA586E174F9B1D5187C3990055</vt:lpwstr>
  </property>
</Properties>
</file>